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bookmarkIdSeed="5">
  <p:sldMasterIdLst>
    <p:sldMasterId id="2147483648" r:id="rId1"/>
    <p:sldMasterId id="2147483925" r:id="rId2"/>
  </p:sldMasterIdLst>
  <p:notesMasterIdLst>
    <p:notesMasterId r:id="rId14"/>
  </p:notesMasterIdLst>
  <p:handoutMasterIdLst>
    <p:handoutMasterId r:id="rId15"/>
  </p:handoutMasterIdLst>
  <p:sldIdLst>
    <p:sldId id="882" r:id="rId3"/>
    <p:sldId id="1069" r:id="rId4"/>
    <p:sldId id="1070" r:id="rId5"/>
    <p:sldId id="1072" r:id="rId6"/>
    <p:sldId id="1073" r:id="rId7"/>
    <p:sldId id="1074" r:id="rId8"/>
    <p:sldId id="1076" r:id="rId9"/>
    <p:sldId id="1077" r:id="rId10"/>
    <p:sldId id="1078" r:id="rId11"/>
    <p:sldId id="1080" r:id="rId12"/>
    <p:sldId id="1081" r:id="rId13"/>
  </p:sldIdLst>
  <p:sldSz cx="12192000" cy="6858000"/>
  <p:notesSz cx="6858000" cy="9947275"/>
  <p:embeddedFontLst>
    <p:embeddedFont>
      <p:font typeface="Calibri" panose="020F0502020204030204" pitchFamily="34" charset="0"/>
      <p:regular r:id="rId16"/>
      <p:bold r:id="rId17"/>
      <p:italic r:id="rId18"/>
      <p:boldItalic r:id="rId19"/>
    </p:embeddedFont>
    <p:embeddedFont>
      <p:font typeface="等线" panose="02010600030101010101" pitchFamily="2" charset="-122"/>
      <p:regular r:id="rId20"/>
      <p:bold r:id="rId21"/>
    </p:embeddedFont>
    <p:embeddedFont>
      <p:font typeface="微软雅黑" panose="020B0503020204020204" pitchFamily="34" charset="-122"/>
      <p:regular r:id="rId22"/>
      <p:bold r:id="rId23"/>
    </p:embeddedFont>
  </p:embeddedFontLst>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Breeze Chen" initials="BC" lastIdx="68" clrIdx="0">
    <p:extLst>
      <p:ext uri="{19B8F6BF-5375-455C-9EA6-DF929625EA0E}">
        <p15:presenceInfo xmlns:p15="http://schemas.microsoft.com/office/powerpoint/2012/main" userId="9f76343b279d5a50" providerId="Windows Live"/>
      </p:ext>
    </p:extLst>
  </p:cmAuthor>
  <p:cmAuthor id="3" name="Password" initials="P" lastIdx="3" clrIdx="1">
    <p:extLst>
      <p:ext uri="{19B8F6BF-5375-455C-9EA6-DF929625EA0E}">
        <p15:presenceInfo xmlns:p15="http://schemas.microsoft.com/office/powerpoint/2012/main" userId="Passw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56AF"/>
    <a:srgbClr val="ED7D31"/>
    <a:srgbClr val="5B9BD5"/>
    <a:srgbClr val="44546A"/>
    <a:srgbClr val="4472C4"/>
    <a:srgbClr val="D2DEEF"/>
    <a:srgbClr val="EAEFF7"/>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2" autoAdjust="0"/>
    <p:restoredTop sz="86405" autoAdjust="0"/>
  </p:normalViewPr>
  <p:slideViewPr>
    <p:cSldViewPr snapToGrid="0">
      <p:cViewPr varScale="1">
        <p:scale>
          <a:sx n="97" d="100"/>
          <a:sy n="97" d="100"/>
        </p:scale>
        <p:origin x="828" y="90"/>
      </p:cViewPr>
      <p:guideLst>
        <p:guide orient="horz" pos="2137"/>
        <p:guide pos="3840"/>
      </p:guideLst>
    </p:cSldViewPr>
  </p:slideViewPr>
  <p:notesTextViewPr>
    <p:cViewPr>
      <p:scale>
        <a:sx n="100" d="100"/>
        <a:sy n="100" d="100"/>
      </p:scale>
      <p:origin x="0" y="0"/>
    </p:cViewPr>
  </p:notesTextViewPr>
  <p:notesViewPr>
    <p:cSldViewPr snapToGrid="0">
      <p:cViewPr varScale="1">
        <p:scale>
          <a:sx n="61" d="100"/>
          <a:sy n="61" d="100"/>
        </p:scale>
        <p:origin x="3245"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8475"/>
          </a:xfrm>
          <a:prstGeom prst="rect">
            <a:avLst/>
          </a:prstGeom>
        </p:spPr>
        <p:txBody>
          <a:bodyPr vert="horz" lIns="91440" tIns="45720" rIns="91440" bIns="45720" rtlCol="0"/>
          <a:lstStyle>
            <a:lvl1pPr algn="l">
              <a:defRPr sz="1200">
                <a:ea typeface="宋体" panose="02010600030101010101"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98475"/>
          </a:xfrm>
          <a:prstGeom prst="rect">
            <a:avLst/>
          </a:prstGeom>
        </p:spPr>
        <p:txBody>
          <a:bodyPr vert="horz" lIns="91440" tIns="45720" rIns="91440" bIns="45720" rtlCol="0"/>
          <a:lstStyle>
            <a:lvl1pPr algn="r">
              <a:defRPr sz="1200">
                <a:ea typeface="宋体" panose="02010600030101010101" pitchFamily="2" charset="-122"/>
              </a:defRPr>
            </a:lvl1pPr>
          </a:lstStyle>
          <a:p>
            <a:pPr>
              <a:defRPr/>
            </a:pPr>
            <a:fld id="{1395150C-8D4B-4582-BB42-AB560D704243}" type="datetimeFigureOut">
              <a:rPr lang="zh-CN" altLang="en-US"/>
              <a:pPr>
                <a:defRPr/>
              </a:pPr>
              <a:t>2024/11/2</a:t>
            </a:fld>
            <a:endParaRPr lang="zh-CN" altLang="en-US"/>
          </a:p>
        </p:txBody>
      </p:sp>
      <p:sp>
        <p:nvSpPr>
          <p:cNvPr id="4" name="页脚占位符 3"/>
          <p:cNvSpPr>
            <a:spLocks noGrp="1"/>
          </p:cNvSpPr>
          <p:nvPr>
            <p:ph type="ftr" sz="quarter" idx="2"/>
          </p:nvPr>
        </p:nvSpPr>
        <p:spPr>
          <a:xfrm>
            <a:off x="0" y="9448800"/>
            <a:ext cx="2971800" cy="498475"/>
          </a:xfrm>
          <a:prstGeom prst="rect">
            <a:avLst/>
          </a:prstGeom>
        </p:spPr>
        <p:txBody>
          <a:bodyPr vert="horz" lIns="91440" tIns="45720" rIns="91440" bIns="45720" rtlCol="0" anchor="b"/>
          <a:lstStyle>
            <a:lvl1pPr algn="l">
              <a:defRPr sz="1200">
                <a:ea typeface="宋体" panose="02010600030101010101"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9448800"/>
            <a:ext cx="2971800" cy="49847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F192BCA-433E-4C8E-93CE-26B0A49E6230}" type="slidenum">
              <a:rPr lang="zh-CN" altLang="en-US"/>
              <a:pPr>
                <a:defRPr/>
              </a:pPr>
              <a:t>‹#›</a:t>
            </a:fld>
            <a:endParaRPr lang="zh-CN" altLang="en-US"/>
          </a:p>
        </p:txBody>
      </p:sp>
    </p:spTree>
    <p:extLst>
      <p:ext uri="{BB962C8B-B14F-4D97-AF65-F5344CB8AC3E}">
        <p14:creationId xmlns:p14="http://schemas.microsoft.com/office/powerpoint/2010/main" val="2748841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8475"/>
          </a:xfrm>
          <a:prstGeom prst="rect">
            <a:avLst/>
          </a:prstGeom>
        </p:spPr>
        <p:txBody>
          <a:bodyPr vert="horz" lIns="91440" tIns="45720" rIns="91440" bIns="45720" rtlCol="0"/>
          <a:lstStyle>
            <a:lvl1pPr algn="l">
              <a:defRPr sz="120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98475"/>
          </a:xfrm>
          <a:prstGeom prst="rect">
            <a:avLst/>
          </a:prstGeom>
        </p:spPr>
        <p:txBody>
          <a:bodyPr vert="horz" lIns="91440" tIns="45720" rIns="91440" bIns="45720" rtlCol="0"/>
          <a:lstStyle>
            <a:lvl1pPr algn="r">
              <a:defRPr sz="1200">
                <a:ea typeface="宋体" panose="02010600030101010101" pitchFamily="2" charset="-122"/>
              </a:defRPr>
            </a:lvl1pPr>
          </a:lstStyle>
          <a:p>
            <a:pPr>
              <a:defRPr/>
            </a:pPr>
            <a:fld id="{A6DD62DE-52CB-4B04-9BAE-A01A962298C4}" type="datetimeFigureOut">
              <a:rPr lang="zh-CN" altLang="en-US"/>
              <a:pPr>
                <a:defRPr/>
              </a:pPr>
              <a:t>2024/11/2</a:t>
            </a:fld>
            <a:endParaRPr lang="zh-CN" altLang="en-US"/>
          </a:p>
        </p:txBody>
      </p:sp>
      <p:sp>
        <p:nvSpPr>
          <p:cNvPr id="4" name="幻灯片图像占位符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787900"/>
            <a:ext cx="5486400" cy="3916363"/>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48800"/>
            <a:ext cx="2971800" cy="498475"/>
          </a:xfrm>
          <a:prstGeom prst="rect">
            <a:avLst/>
          </a:prstGeom>
        </p:spPr>
        <p:txBody>
          <a:bodyPr vert="horz" lIns="91440" tIns="45720" rIns="91440" bIns="45720" rtlCol="0" anchor="b"/>
          <a:lstStyle>
            <a:lvl1pPr algn="l">
              <a:defRPr sz="120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9448800"/>
            <a:ext cx="2971800" cy="49847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51EED02-756C-42E9-92B0-372DB02614BA}" type="slidenum">
              <a:rPr lang="zh-CN" altLang="en-US"/>
              <a:pPr>
                <a:defRPr/>
              </a:pPr>
              <a:t>‹#›</a:t>
            </a:fld>
            <a:endParaRPr lang="zh-CN" altLang="en-US"/>
          </a:p>
        </p:txBody>
      </p:sp>
    </p:spTree>
    <p:extLst>
      <p:ext uri="{BB962C8B-B14F-4D97-AF65-F5344CB8AC3E}">
        <p14:creationId xmlns:p14="http://schemas.microsoft.com/office/powerpoint/2010/main" val="27597929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51EED02-756C-42E9-92B0-372DB02614BA}" type="slidenum">
              <a:rPr lang="zh-CN" altLang="en-US" smtClean="0"/>
              <a:pPr>
                <a:defRPr/>
              </a:pPr>
              <a:t>0</a:t>
            </a:fld>
            <a:endParaRPr lang="zh-CN" altLang="en-US"/>
          </a:p>
        </p:txBody>
      </p:sp>
    </p:spTree>
    <p:extLst>
      <p:ext uri="{BB962C8B-B14F-4D97-AF65-F5344CB8AC3E}">
        <p14:creationId xmlns:p14="http://schemas.microsoft.com/office/powerpoint/2010/main" val="604833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781EE-7803-4BD6-E0EC-2C0C8CA13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135EEB-78CF-1635-051C-B7444C88E9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4FAF55-B04A-4549-64DD-6F37DC034996}"/>
              </a:ext>
            </a:extLst>
          </p:cNvPr>
          <p:cNvSpPr>
            <a:spLocks noGrp="1"/>
          </p:cNvSpPr>
          <p:nvPr>
            <p:ph type="body" idx="1"/>
          </p:nvPr>
        </p:nvSpPr>
        <p:spPr/>
        <p:txBody>
          <a:bodyPr/>
          <a:lstStyle/>
          <a:p>
            <a:r>
              <a:rPr lang="en-US" altLang="zh-CN" dirty="0"/>
              <a:t>Scalable influence maximization for independent cascade model in large-scale social networks(2011)</a:t>
            </a:r>
          </a:p>
          <a:p>
            <a:r>
              <a:rPr lang="en-US" altLang="zh-CN" sz="1800" u="sng" kern="100" dirty="0">
                <a:effectLst/>
                <a:latin typeface="Times New Roman" panose="02020603050405020304" pitchFamily="18" charset="0"/>
                <a:ea typeface="等线" panose="02010600030101010101" pitchFamily="2" charset="-122"/>
              </a:rPr>
              <a:t>Cost-effective Outbreak Detection in Networks.</a:t>
            </a:r>
          </a:p>
          <a:p>
            <a:r>
              <a:rPr lang="en-US" altLang="zh-CN" u="sng" dirty="0"/>
              <a:t>On the </a:t>
            </a:r>
            <a:r>
              <a:rPr lang="en-US" altLang="zh-CN" u="sng" dirty="0" err="1"/>
              <a:t>submodularity</a:t>
            </a:r>
            <a:r>
              <a:rPr lang="en-US" altLang="zh-CN" u="sng" dirty="0"/>
              <a:t> of influence in social networks</a:t>
            </a:r>
            <a:endParaRPr lang="zh-CN" altLang="en-US" u="sng" dirty="0"/>
          </a:p>
        </p:txBody>
      </p:sp>
      <p:sp>
        <p:nvSpPr>
          <p:cNvPr id="4" name="灯片编号占位符 3">
            <a:extLst>
              <a:ext uri="{FF2B5EF4-FFF2-40B4-BE49-F238E27FC236}">
                <a16:creationId xmlns:a16="http://schemas.microsoft.com/office/drawing/2014/main" id="{76639968-0BDE-AA9B-712E-5B2F3026DD48}"/>
              </a:ext>
            </a:extLst>
          </p:cNvPr>
          <p:cNvSpPr>
            <a:spLocks noGrp="1"/>
          </p:cNvSpPr>
          <p:nvPr>
            <p:ph type="sldNum" sz="quarter" idx="5"/>
          </p:nvPr>
        </p:nvSpPr>
        <p:spPr/>
        <p:txBody>
          <a:bodyPr/>
          <a:lstStyle/>
          <a:p>
            <a:pPr>
              <a:defRPr/>
            </a:pPr>
            <a:fld id="{551EED02-756C-42E9-92B0-372DB02614BA}" type="slidenum">
              <a:rPr lang="zh-CN" altLang="en-US" smtClean="0"/>
              <a:pPr>
                <a:defRPr/>
              </a:pPr>
              <a:t>9</a:t>
            </a:fld>
            <a:endParaRPr lang="zh-CN" altLang="en-US"/>
          </a:p>
        </p:txBody>
      </p:sp>
    </p:spTree>
    <p:extLst>
      <p:ext uri="{BB962C8B-B14F-4D97-AF65-F5344CB8AC3E}">
        <p14:creationId xmlns:p14="http://schemas.microsoft.com/office/powerpoint/2010/main" val="2977519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51EED02-756C-42E9-92B0-372DB02614BA}" type="slidenum">
              <a:rPr lang="zh-CN" altLang="en-US" smtClean="0"/>
              <a:pPr>
                <a:defRPr/>
              </a:pPr>
              <a:t>10</a:t>
            </a:fld>
            <a:endParaRPr lang="zh-CN" altLang="en-US"/>
          </a:p>
        </p:txBody>
      </p:sp>
    </p:spTree>
    <p:extLst>
      <p:ext uri="{BB962C8B-B14F-4D97-AF65-F5344CB8AC3E}">
        <p14:creationId xmlns:p14="http://schemas.microsoft.com/office/powerpoint/2010/main" val="3092645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Review Information cascades in complex networks</a:t>
            </a:r>
          </a:p>
          <a:p>
            <a:r>
              <a:rPr lang="en-US" altLang="zh-CN" dirty="0"/>
              <a:t>Signal propagation in complex networks</a:t>
            </a:r>
            <a:r>
              <a:rPr lang="zh-CN" altLang="en-US" dirty="0"/>
              <a:t>（</a:t>
            </a:r>
            <a:r>
              <a:rPr lang="en-US" altLang="zh-CN" dirty="0"/>
              <a:t>&gt;=2020</a:t>
            </a:r>
            <a:r>
              <a:rPr lang="zh-CN" altLang="en-US" dirty="0"/>
              <a:t>）</a:t>
            </a:r>
            <a:endParaRPr lang="en-US" altLang="zh-CN" dirty="0"/>
          </a:p>
        </p:txBody>
      </p:sp>
      <p:sp>
        <p:nvSpPr>
          <p:cNvPr id="4" name="灯片编号占位符 3"/>
          <p:cNvSpPr>
            <a:spLocks noGrp="1"/>
          </p:cNvSpPr>
          <p:nvPr>
            <p:ph type="sldNum" sz="quarter" idx="5"/>
          </p:nvPr>
        </p:nvSpPr>
        <p:spPr/>
        <p:txBody>
          <a:bodyPr/>
          <a:lstStyle/>
          <a:p>
            <a:pPr>
              <a:defRPr/>
            </a:pPr>
            <a:fld id="{551EED02-756C-42E9-92B0-372DB02614BA}" type="slidenum">
              <a:rPr lang="zh-CN" altLang="en-US" smtClean="0"/>
              <a:pPr>
                <a:defRPr/>
              </a:pPr>
              <a:t>1</a:t>
            </a:fld>
            <a:endParaRPr lang="zh-CN" altLang="en-US"/>
          </a:p>
        </p:txBody>
      </p:sp>
    </p:spTree>
    <p:extLst>
      <p:ext uri="{BB962C8B-B14F-4D97-AF65-F5344CB8AC3E}">
        <p14:creationId xmlns:p14="http://schemas.microsoft.com/office/powerpoint/2010/main" val="3242674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53C7D-9574-9284-C24B-AA4F3D9EF4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58970A-5462-71B7-5D49-7E947D8DAD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F9E095F-DF11-B7CB-A900-07876BA8961E}"/>
              </a:ext>
            </a:extLst>
          </p:cNvPr>
          <p:cNvSpPr>
            <a:spLocks noGrp="1"/>
          </p:cNvSpPr>
          <p:nvPr>
            <p:ph type="body" idx="1"/>
          </p:nvPr>
        </p:nvSpPr>
        <p:spPr/>
        <p:txBody>
          <a:bodyPr/>
          <a:lstStyle/>
          <a:p>
            <a:r>
              <a:rPr lang="en-US" altLang="zh-CN" sz="1800" u="sng" kern="100" dirty="0">
                <a:effectLst/>
                <a:latin typeface="Times New Roman" panose="02020603050405020304" pitchFamily="18" charset="0"/>
                <a:ea typeface="等线" panose="02010600030101010101" pitchFamily="2" charset="-122"/>
              </a:rPr>
              <a:t>Threshold models of collective behavior</a:t>
            </a:r>
          </a:p>
        </p:txBody>
      </p:sp>
      <p:sp>
        <p:nvSpPr>
          <p:cNvPr id="4" name="灯片编号占位符 3">
            <a:extLst>
              <a:ext uri="{FF2B5EF4-FFF2-40B4-BE49-F238E27FC236}">
                <a16:creationId xmlns:a16="http://schemas.microsoft.com/office/drawing/2014/main" id="{651F5BB1-41B5-C6BF-8BF0-1663FB335072}"/>
              </a:ext>
            </a:extLst>
          </p:cNvPr>
          <p:cNvSpPr>
            <a:spLocks noGrp="1"/>
          </p:cNvSpPr>
          <p:nvPr>
            <p:ph type="sldNum" sz="quarter" idx="5"/>
          </p:nvPr>
        </p:nvSpPr>
        <p:spPr/>
        <p:txBody>
          <a:bodyPr/>
          <a:lstStyle/>
          <a:p>
            <a:pPr>
              <a:defRPr/>
            </a:pPr>
            <a:fld id="{551EED02-756C-42E9-92B0-372DB02614BA}" type="slidenum">
              <a:rPr lang="zh-CN" altLang="en-US" smtClean="0"/>
              <a:pPr>
                <a:defRPr/>
              </a:pPr>
              <a:t>2</a:t>
            </a:fld>
            <a:endParaRPr lang="zh-CN" altLang="en-US"/>
          </a:p>
        </p:txBody>
      </p:sp>
    </p:spTree>
    <p:extLst>
      <p:ext uri="{BB962C8B-B14F-4D97-AF65-F5344CB8AC3E}">
        <p14:creationId xmlns:p14="http://schemas.microsoft.com/office/powerpoint/2010/main" val="294075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781EE-7803-4BD6-E0EC-2C0C8CA13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135EEB-78CF-1635-051C-B7444C88E9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4FAF55-B04A-4549-64DD-6F37DC034996}"/>
              </a:ext>
            </a:extLst>
          </p:cNvPr>
          <p:cNvSpPr>
            <a:spLocks noGrp="1"/>
          </p:cNvSpPr>
          <p:nvPr>
            <p:ph type="body" idx="1"/>
          </p:nvPr>
        </p:nvSpPr>
        <p:spPr/>
        <p:txBody>
          <a:bodyPr/>
          <a:lstStyle/>
          <a:p>
            <a:r>
              <a:rPr lang="en-US" altLang="zh-CN" dirty="0"/>
              <a:t>Scalable influence maximization for independent cascade model in large-scale social networks(2011)</a:t>
            </a:r>
          </a:p>
          <a:p>
            <a:r>
              <a:rPr lang="en-US" altLang="zh-CN" sz="1800" u="sng" kern="100" dirty="0">
                <a:effectLst/>
                <a:latin typeface="Times New Roman" panose="02020603050405020304" pitchFamily="18" charset="0"/>
                <a:ea typeface="等线" panose="02010600030101010101" pitchFamily="2" charset="-122"/>
              </a:rPr>
              <a:t>Cost-effective Outbreak Detection in Networks.</a:t>
            </a:r>
          </a:p>
          <a:p>
            <a:r>
              <a:rPr lang="en-US" altLang="zh-CN" u="sng" dirty="0"/>
              <a:t>On the </a:t>
            </a:r>
            <a:r>
              <a:rPr lang="en-US" altLang="zh-CN" u="sng" dirty="0" err="1"/>
              <a:t>submodularity</a:t>
            </a:r>
            <a:r>
              <a:rPr lang="en-US" altLang="zh-CN" u="sng" dirty="0"/>
              <a:t> of influence in social networks</a:t>
            </a:r>
          </a:p>
          <a:p>
            <a:r>
              <a:rPr lang="zh-CN" altLang="en-US" u="sng" dirty="0"/>
              <a:t>解决方案不做赘述</a:t>
            </a:r>
          </a:p>
        </p:txBody>
      </p:sp>
      <p:sp>
        <p:nvSpPr>
          <p:cNvPr id="4" name="灯片编号占位符 3">
            <a:extLst>
              <a:ext uri="{FF2B5EF4-FFF2-40B4-BE49-F238E27FC236}">
                <a16:creationId xmlns:a16="http://schemas.microsoft.com/office/drawing/2014/main" id="{76639968-0BDE-AA9B-712E-5B2F3026DD48}"/>
              </a:ext>
            </a:extLst>
          </p:cNvPr>
          <p:cNvSpPr>
            <a:spLocks noGrp="1"/>
          </p:cNvSpPr>
          <p:nvPr>
            <p:ph type="sldNum" sz="quarter" idx="5"/>
          </p:nvPr>
        </p:nvSpPr>
        <p:spPr/>
        <p:txBody>
          <a:bodyPr/>
          <a:lstStyle/>
          <a:p>
            <a:pPr>
              <a:defRPr/>
            </a:pPr>
            <a:fld id="{551EED02-756C-42E9-92B0-372DB02614BA}" type="slidenum">
              <a:rPr lang="zh-CN" altLang="en-US" smtClean="0"/>
              <a:pPr>
                <a:defRPr/>
              </a:pPr>
              <a:t>3</a:t>
            </a:fld>
            <a:endParaRPr lang="zh-CN" altLang="en-US"/>
          </a:p>
        </p:txBody>
      </p:sp>
    </p:spTree>
    <p:extLst>
      <p:ext uri="{BB962C8B-B14F-4D97-AF65-F5344CB8AC3E}">
        <p14:creationId xmlns:p14="http://schemas.microsoft.com/office/powerpoint/2010/main" val="3324014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EDD6F-04F3-7653-BD92-097118EE03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1E71B0-8E97-A25C-D9B1-A52ADCDA8D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426ACB-D16E-BA3B-FEA3-8E40E38584E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C5B3E3-966D-FB84-7457-B9DCB2E357BE}"/>
              </a:ext>
            </a:extLst>
          </p:cNvPr>
          <p:cNvSpPr>
            <a:spLocks noGrp="1"/>
          </p:cNvSpPr>
          <p:nvPr>
            <p:ph type="sldNum" sz="quarter" idx="5"/>
          </p:nvPr>
        </p:nvSpPr>
        <p:spPr/>
        <p:txBody>
          <a:bodyPr/>
          <a:lstStyle/>
          <a:p>
            <a:pPr>
              <a:defRPr/>
            </a:pPr>
            <a:fld id="{551EED02-756C-42E9-92B0-372DB02614BA}" type="slidenum">
              <a:rPr lang="zh-CN" altLang="en-US" smtClean="0"/>
              <a:pPr>
                <a:defRPr/>
              </a:pPr>
              <a:t>4</a:t>
            </a:fld>
            <a:endParaRPr lang="zh-CN" altLang="en-US"/>
          </a:p>
        </p:txBody>
      </p:sp>
    </p:spTree>
    <p:extLst>
      <p:ext uri="{BB962C8B-B14F-4D97-AF65-F5344CB8AC3E}">
        <p14:creationId xmlns:p14="http://schemas.microsoft.com/office/powerpoint/2010/main" val="3104665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2C203-9471-C39D-EBCC-174F415E95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211087-EBD3-6652-4528-A602A9FF74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B33847-0EF8-4709-5BC6-635F1A1C37C7}"/>
              </a:ext>
            </a:extLst>
          </p:cNvPr>
          <p:cNvSpPr>
            <a:spLocks noGrp="1"/>
          </p:cNvSpPr>
          <p:nvPr>
            <p:ph type="body" idx="1"/>
          </p:nvPr>
        </p:nvSpPr>
        <p:spPr/>
        <p:txBody>
          <a:bodyPr/>
          <a:lstStyle/>
          <a:p>
            <a:r>
              <a:rPr lang="en-US" altLang="zh-CN" u="sng" dirty="0">
                <a:latin typeface="Arial" panose="020B0604020202020204" pitchFamily="34" charset="0"/>
                <a:cs typeface="Arial" panose="020B0604020202020204" pitchFamily="34" charset="0"/>
              </a:rPr>
              <a:t>The Dynamics of Viral Marketing</a:t>
            </a:r>
            <a:endParaRPr lang="zh-CN" altLang="en-US" u="sng" dirty="0"/>
          </a:p>
        </p:txBody>
      </p:sp>
      <p:sp>
        <p:nvSpPr>
          <p:cNvPr id="4" name="灯片编号占位符 3">
            <a:extLst>
              <a:ext uri="{FF2B5EF4-FFF2-40B4-BE49-F238E27FC236}">
                <a16:creationId xmlns:a16="http://schemas.microsoft.com/office/drawing/2014/main" id="{9F67A629-F2B2-6E33-424B-D771DC97F896}"/>
              </a:ext>
            </a:extLst>
          </p:cNvPr>
          <p:cNvSpPr>
            <a:spLocks noGrp="1"/>
          </p:cNvSpPr>
          <p:nvPr>
            <p:ph type="sldNum" sz="quarter" idx="5"/>
          </p:nvPr>
        </p:nvSpPr>
        <p:spPr/>
        <p:txBody>
          <a:bodyPr/>
          <a:lstStyle/>
          <a:p>
            <a:pPr>
              <a:defRPr/>
            </a:pPr>
            <a:fld id="{551EED02-756C-42E9-92B0-372DB02614BA}" type="slidenum">
              <a:rPr lang="zh-CN" altLang="en-US" smtClean="0"/>
              <a:pPr>
                <a:defRPr/>
              </a:pPr>
              <a:t>5</a:t>
            </a:fld>
            <a:endParaRPr lang="zh-CN" altLang="en-US"/>
          </a:p>
        </p:txBody>
      </p:sp>
    </p:spTree>
    <p:extLst>
      <p:ext uri="{BB962C8B-B14F-4D97-AF65-F5344CB8AC3E}">
        <p14:creationId xmlns:p14="http://schemas.microsoft.com/office/powerpoint/2010/main" val="2896867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2C203-9471-C39D-EBCC-174F415E95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211087-EBD3-6652-4528-A602A9FF74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B33847-0EF8-4709-5BC6-635F1A1C37C7}"/>
              </a:ext>
            </a:extLst>
          </p:cNvPr>
          <p:cNvSpPr>
            <a:spLocks noGrp="1"/>
          </p:cNvSpPr>
          <p:nvPr>
            <p:ph type="body" idx="1"/>
          </p:nvPr>
        </p:nvSpPr>
        <p:spPr/>
        <p:txBody>
          <a:bodyPr/>
          <a:lstStyle/>
          <a:p>
            <a:r>
              <a:rPr lang="en-US" altLang="zh-CN" u="sng" dirty="0">
                <a:latin typeface="Arial" panose="020B0604020202020204" pitchFamily="34" charset="0"/>
                <a:cs typeface="Arial" panose="020B0604020202020204" pitchFamily="34" charset="0"/>
              </a:rPr>
              <a:t>The Dynamics of Viral Marketing</a:t>
            </a:r>
            <a:endParaRPr lang="zh-CN" altLang="en-US" u="sng" dirty="0"/>
          </a:p>
        </p:txBody>
      </p:sp>
      <p:sp>
        <p:nvSpPr>
          <p:cNvPr id="4" name="灯片编号占位符 3">
            <a:extLst>
              <a:ext uri="{FF2B5EF4-FFF2-40B4-BE49-F238E27FC236}">
                <a16:creationId xmlns:a16="http://schemas.microsoft.com/office/drawing/2014/main" id="{9F67A629-F2B2-6E33-424B-D771DC97F896}"/>
              </a:ext>
            </a:extLst>
          </p:cNvPr>
          <p:cNvSpPr>
            <a:spLocks noGrp="1"/>
          </p:cNvSpPr>
          <p:nvPr>
            <p:ph type="sldNum" sz="quarter" idx="5"/>
          </p:nvPr>
        </p:nvSpPr>
        <p:spPr/>
        <p:txBody>
          <a:bodyPr/>
          <a:lstStyle/>
          <a:p>
            <a:pPr>
              <a:defRPr/>
            </a:pPr>
            <a:fld id="{551EED02-756C-42E9-92B0-372DB02614BA}" type="slidenum">
              <a:rPr lang="zh-CN" altLang="en-US" smtClean="0"/>
              <a:pPr>
                <a:defRPr/>
              </a:pPr>
              <a:t>6</a:t>
            </a:fld>
            <a:endParaRPr lang="zh-CN" altLang="en-US"/>
          </a:p>
        </p:txBody>
      </p:sp>
    </p:spTree>
    <p:extLst>
      <p:ext uri="{BB962C8B-B14F-4D97-AF65-F5344CB8AC3E}">
        <p14:creationId xmlns:p14="http://schemas.microsoft.com/office/powerpoint/2010/main" val="309450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2C203-9471-C39D-EBCC-174F415E95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211087-EBD3-6652-4528-A602A9FF74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B33847-0EF8-4709-5BC6-635F1A1C37C7}"/>
              </a:ext>
            </a:extLst>
          </p:cNvPr>
          <p:cNvSpPr>
            <a:spLocks noGrp="1"/>
          </p:cNvSpPr>
          <p:nvPr>
            <p:ph type="body" idx="1"/>
          </p:nvPr>
        </p:nvSpPr>
        <p:spPr/>
        <p:txBody>
          <a:bodyPr/>
          <a:lstStyle/>
          <a:p>
            <a:r>
              <a:rPr lang="en-US" altLang="zh-CN" u="sng" dirty="0">
                <a:latin typeface="Arial" panose="020B0604020202020204" pitchFamily="34" charset="0"/>
                <a:cs typeface="Arial" panose="020B0604020202020204" pitchFamily="34" charset="0"/>
              </a:rPr>
              <a:t>The Dynamics of Viral Marketing</a:t>
            </a:r>
            <a:endParaRPr lang="zh-CN" altLang="en-US" u="sng" dirty="0"/>
          </a:p>
        </p:txBody>
      </p:sp>
      <p:sp>
        <p:nvSpPr>
          <p:cNvPr id="4" name="灯片编号占位符 3">
            <a:extLst>
              <a:ext uri="{FF2B5EF4-FFF2-40B4-BE49-F238E27FC236}">
                <a16:creationId xmlns:a16="http://schemas.microsoft.com/office/drawing/2014/main" id="{9F67A629-F2B2-6E33-424B-D771DC97F896}"/>
              </a:ext>
            </a:extLst>
          </p:cNvPr>
          <p:cNvSpPr>
            <a:spLocks noGrp="1"/>
          </p:cNvSpPr>
          <p:nvPr>
            <p:ph type="sldNum" sz="quarter" idx="5"/>
          </p:nvPr>
        </p:nvSpPr>
        <p:spPr/>
        <p:txBody>
          <a:bodyPr/>
          <a:lstStyle/>
          <a:p>
            <a:pPr>
              <a:defRPr/>
            </a:pPr>
            <a:fld id="{551EED02-756C-42E9-92B0-372DB02614BA}" type="slidenum">
              <a:rPr lang="zh-CN" altLang="en-US" smtClean="0"/>
              <a:pPr>
                <a:defRPr/>
              </a:pPr>
              <a:t>7</a:t>
            </a:fld>
            <a:endParaRPr lang="zh-CN" altLang="en-US"/>
          </a:p>
        </p:txBody>
      </p:sp>
    </p:spTree>
    <p:extLst>
      <p:ext uri="{BB962C8B-B14F-4D97-AF65-F5344CB8AC3E}">
        <p14:creationId xmlns:p14="http://schemas.microsoft.com/office/powerpoint/2010/main" val="2560632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781EE-7803-4BD6-E0EC-2C0C8CA131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135EEB-78CF-1635-051C-B7444C88E9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4FAF55-B04A-4549-64DD-6F37DC034996}"/>
              </a:ext>
            </a:extLst>
          </p:cNvPr>
          <p:cNvSpPr>
            <a:spLocks noGrp="1"/>
          </p:cNvSpPr>
          <p:nvPr>
            <p:ph type="body" idx="1"/>
          </p:nvPr>
        </p:nvSpPr>
        <p:spPr/>
        <p:txBody>
          <a:bodyPr/>
          <a:lstStyle/>
          <a:p>
            <a:r>
              <a:rPr lang="en-US" altLang="zh-CN" dirty="0"/>
              <a:t>Scalable influence maximization for independent cascade model in large-scale social networks(2011)</a:t>
            </a:r>
          </a:p>
          <a:p>
            <a:r>
              <a:rPr lang="en-US" altLang="zh-CN" sz="1800" u="sng" kern="100" dirty="0">
                <a:effectLst/>
                <a:latin typeface="Times New Roman" panose="02020603050405020304" pitchFamily="18" charset="0"/>
                <a:ea typeface="等线" panose="02010600030101010101" pitchFamily="2" charset="-122"/>
              </a:rPr>
              <a:t>Cost-effective Outbreak Detection in Networks.</a:t>
            </a:r>
          </a:p>
          <a:p>
            <a:r>
              <a:rPr lang="en-US" altLang="zh-CN" u="sng" dirty="0"/>
              <a:t>On the </a:t>
            </a:r>
            <a:r>
              <a:rPr lang="en-US" altLang="zh-CN" u="sng" dirty="0" err="1"/>
              <a:t>submodularity</a:t>
            </a:r>
            <a:r>
              <a:rPr lang="en-US" altLang="zh-CN" u="sng" dirty="0"/>
              <a:t> of influence in social networks</a:t>
            </a:r>
            <a:endParaRPr lang="zh-CN" altLang="en-US" u="sng" dirty="0"/>
          </a:p>
        </p:txBody>
      </p:sp>
      <p:sp>
        <p:nvSpPr>
          <p:cNvPr id="4" name="灯片编号占位符 3">
            <a:extLst>
              <a:ext uri="{FF2B5EF4-FFF2-40B4-BE49-F238E27FC236}">
                <a16:creationId xmlns:a16="http://schemas.microsoft.com/office/drawing/2014/main" id="{76639968-0BDE-AA9B-712E-5B2F3026DD48}"/>
              </a:ext>
            </a:extLst>
          </p:cNvPr>
          <p:cNvSpPr>
            <a:spLocks noGrp="1"/>
          </p:cNvSpPr>
          <p:nvPr>
            <p:ph type="sldNum" sz="quarter" idx="5"/>
          </p:nvPr>
        </p:nvSpPr>
        <p:spPr/>
        <p:txBody>
          <a:bodyPr/>
          <a:lstStyle/>
          <a:p>
            <a:pPr>
              <a:defRPr/>
            </a:pPr>
            <a:fld id="{551EED02-756C-42E9-92B0-372DB02614BA}" type="slidenum">
              <a:rPr lang="zh-CN" altLang="en-US" smtClean="0"/>
              <a:pPr>
                <a:defRPr/>
              </a:pPr>
              <a:t>8</a:t>
            </a:fld>
            <a:endParaRPr lang="zh-CN" altLang="en-US"/>
          </a:p>
        </p:txBody>
      </p:sp>
    </p:spTree>
    <p:extLst>
      <p:ext uri="{BB962C8B-B14F-4D97-AF65-F5344CB8AC3E}">
        <p14:creationId xmlns:p14="http://schemas.microsoft.com/office/powerpoint/2010/main" val="663071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封面">
    <p:spTree>
      <p:nvGrpSpPr>
        <p:cNvPr id="1" name=""/>
        <p:cNvGrpSpPr/>
        <p:nvPr/>
      </p:nvGrpSpPr>
      <p:grpSpPr>
        <a:xfrm>
          <a:off x="0" y="0"/>
          <a:ext cx="0" cy="0"/>
          <a:chOff x="0" y="0"/>
          <a:chExt cx="0" cy="0"/>
        </a:xfrm>
      </p:grpSpPr>
      <p:sp>
        <p:nvSpPr>
          <p:cNvPr id="3" name="矩形 13"/>
          <p:cNvSpPr>
            <a:spLocks noChangeArrowheads="1"/>
          </p:cNvSpPr>
          <p:nvPr userDrawn="1"/>
        </p:nvSpPr>
        <p:spPr bwMode="auto">
          <a:xfrm>
            <a:off x="3048000" y="6750050"/>
            <a:ext cx="9144000" cy="107950"/>
          </a:xfrm>
          <a:prstGeom prst="rect">
            <a:avLst/>
          </a:prstGeom>
          <a:solidFill>
            <a:srgbClr val="EAEAEA"/>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5" name="矩形 4"/>
          <p:cNvSpPr/>
          <p:nvPr userDrawn="1"/>
        </p:nvSpPr>
        <p:spPr>
          <a:xfrm>
            <a:off x="5695207" y="5175509"/>
            <a:ext cx="6169097" cy="499111"/>
          </a:xfrm>
          <a:prstGeom prst="rect">
            <a:avLst/>
          </a:prstGeom>
        </p:spPr>
        <p:txBody>
          <a:bodyPr>
            <a:spAutoFit/>
          </a:bodyPr>
          <a:lstStyle/>
          <a:p>
            <a:pPr algn="r" eaLnBrk="1" fontAlgn="auto" hangingPunct="1">
              <a:lnSpc>
                <a:spcPct val="150000"/>
              </a:lnSpc>
              <a:spcBef>
                <a:spcPts val="0"/>
              </a:spcBef>
              <a:spcAft>
                <a:spcPts val="0"/>
              </a:spcAft>
              <a:defRPr/>
            </a:pPr>
            <a:r>
              <a:rPr lang="zh-CN" altLang="en-US" sz="2000" b="0" dirty="0">
                <a:solidFill>
                  <a:srgbClr val="44546A"/>
                </a:solidFill>
                <a:latin typeface="Arial" panose="020B0604020202020204" pitchFamily="34" charset="0"/>
                <a:ea typeface="微软雅黑" panose="020B0503020204020204" pitchFamily="34" charset="-122"/>
                <a:cs typeface="Arial" panose="020B0604020202020204" pitchFamily="34" charset="0"/>
              </a:rPr>
              <a:t>东南大学网络空间安全学院</a:t>
            </a:r>
            <a:endParaRPr lang="en-US" altLang="zh-CN" sz="2000" b="0" dirty="0">
              <a:solidFill>
                <a:srgbClr val="44546A"/>
              </a:solidFill>
              <a:latin typeface="微软雅黑" pitchFamily="34" charset="-122"/>
              <a:ea typeface="微软雅黑" pitchFamily="34" charset="-122"/>
            </a:endParaRPr>
          </a:p>
        </p:txBody>
      </p:sp>
      <p:pic>
        <p:nvPicPr>
          <p:cNvPr id="6" name="图片 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48625" y="298450"/>
            <a:ext cx="40481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日期占位符 3"/>
          <p:cNvSpPr>
            <a:spLocks noGrp="1"/>
          </p:cNvSpPr>
          <p:nvPr>
            <p:ph type="dt" sz="half" idx="2"/>
          </p:nvPr>
        </p:nvSpPr>
        <p:spPr>
          <a:xfrm>
            <a:off x="8195733" y="5674620"/>
            <a:ext cx="3692375" cy="365125"/>
          </a:xfrm>
          <a:prstGeom prst="rect">
            <a:avLst/>
          </a:prstGeom>
        </p:spPr>
        <p:txBody>
          <a:bodyPr vert="horz" lIns="91440" tIns="45720" rIns="91440" bIns="45720" rtlCol="0" anchor="ctr"/>
          <a:lstStyle>
            <a:lvl1pPr algn="r">
              <a:defRPr sz="2000">
                <a:solidFill>
                  <a:srgbClr val="44546A"/>
                </a:solidFill>
                <a:latin typeface="微软雅黑" panose="020B0503020204020204" pitchFamily="34" charset="-122"/>
                <a:ea typeface="微软雅黑" panose="020B0503020204020204" pitchFamily="34" charset="-122"/>
              </a:defRPr>
            </a:lvl1pPr>
          </a:lstStyle>
          <a:p>
            <a:fld id="{BF41CD77-7CE1-48FB-BFC7-0625F079AE99}" type="datetime2">
              <a:rPr lang="zh-CN" altLang="en-US" smtClean="0"/>
              <a:pPr/>
              <a:t>2024年11月2日</a:t>
            </a:fld>
            <a:endParaRPr lang="zh-CN" altLang="en-US" dirty="0"/>
          </a:p>
        </p:txBody>
      </p:sp>
      <p:sp>
        <p:nvSpPr>
          <p:cNvPr id="9" name="标题 1"/>
          <p:cNvSpPr>
            <a:spLocks noGrp="1"/>
          </p:cNvSpPr>
          <p:nvPr>
            <p:ph type="title"/>
          </p:nvPr>
        </p:nvSpPr>
        <p:spPr>
          <a:xfrm>
            <a:off x="840922" y="1637843"/>
            <a:ext cx="10515600" cy="1325563"/>
          </a:xfrm>
          <a:prstGeom prst="rect">
            <a:avLst/>
          </a:prstGeom>
        </p:spPr>
        <p:txBody>
          <a:bodyPr/>
          <a:lstStyle>
            <a:lvl1pPr algn="ctr">
              <a:lnSpc>
                <a:spcPct val="100000"/>
              </a:lnSpc>
              <a:defRPr sz="6000" b="1">
                <a:solidFill>
                  <a:srgbClr val="44546A"/>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022242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相关">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70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结束封底">
    <p:spTree>
      <p:nvGrpSpPr>
        <p:cNvPr id="1" name=""/>
        <p:cNvGrpSpPr/>
        <p:nvPr/>
      </p:nvGrpSpPr>
      <p:grpSpPr>
        <a:xfrm>
          <a:off x="0" y="0"/>
          <a:ext cx="0" cy="0"/>
          <a:chOff x="0" y="0"/>
          <a:chExt cx="0" cy="0"/>
        </a:xfrm>
      </p:grpSpPr>
      <p:pic>
        <p:nvPicPr>
          <p:cNvPr id="2" name="Picture 2" descr="C:\Users\xuqibin\Desktop\大礼堂.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582863"/>
            <a:ext cx="12117388"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08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结束封底">
    <p:spTree>
      <p:nvGrpSpPr>
        <p:cNvPr id="1" name=""/>
        <p:cNvGrpSpPr/>
        <p:nvPr/>
      </p:nvGrpSpPr>
      <p:grpSpPr>
        <a:xfrm>
          <a:off x="0" y="0"/>
          <a:ext cx="0" cy="0"/>
          <a:chOff x="0" y="0"/>
          <a:chExt cx="0" cy="0"/>
        </a:xfrm>
      </p:grpSpPr>
      <p:pic>
        <p:nvPicPr>
          <p:cNvPr id="2" name="Picture 2" descr="C:\Users\xuqibin\Desktop\大礼堂.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582863"/>
            <a:ext cx="12117388"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914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首页-封面">
    <p:spTree>
      <p:nvGrpSpPr>
        <p:cNvPr id="1" name=""/>
        <p:cNvGrpSpPr/>
        <p:nvPr/>
      </p:nvGrpSpPr>
      <p:grpSpPr>
        <a:xfrm>
          <a:off x="0" y="0"/>
          <a:ext cx="0" cy="0"/>
          <a:chOff x="0" y="0"/>
          <a:chExt cx="0" cy="0"/>
        </a:xfrm>
      </p:grpSpPr>
      <p:sp>
        <p:nvSpPr>
          <p:cNvPr id="3" name="矩形 13"/>
          <p:cNvSpPr>
            <a:spLocks noChangeArrowheads="1"/>
          </p:cNvSpPr>
          <p:nvPr userDrawn="1"/>
        </p:nvSpPr>
        <p:spPr bwMode="auto">
          <a:xfrm>
            <a:off x="3048000" y="6750050"/>
            <a:ext cx="9144000" cy="107950"/>
          </a:xfrm>
          <a:prstGeom prst="rect">
            <a:avLst/>
          </a:prstGeom>
          <a:solidFill>
            <a:srgbClr val="EAEAEA"/>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pic>
        <p:nvPicPr>
          <p:cNvPr id="6" name="图片 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48625" y="298450"/>
            <a:ext cx="40481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a:spLocks noGrp="1"/>
          </p:cNvSpPr>
          <p:nvPr>
            <p:ph type="title"/>
          </p:nvPr>
        </p:nvSpPr>
        <p:spPr>
          <a:xfrm>
            <a:off x="840922" y="1637843"/>
            <a:ext cx="10515600" cy="1325563"/>
          </a:xfrm>
          <a:prstGeom prst="rect">
            <a:avLst/>
          </a:prstGeom>
        </p:spPr>
        <p:txBody>
          <a:bodyPr/>
          <a:lstStyle>
            <a:lvl1pPr algn="ctr">
              <a:lnSpc>
                <a:spcPct val="100000"/>
              </a:lnSpc>
              <a:defRPr sz="6000" b="1">
                <a:solidFill>
                  <a:srgbClr val="44546A"/>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341564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990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7" name="Picture 2" descr="C:\Users\xuqibin\Desktop\大礼堂.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582863"/>
            <a:ext cx="12117388"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1639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6"/>
          <p:cNvSpPr>
            <a:spLocks noChangeArrowheads="1"/>
          </p:cNvSpPr>
          <p:nvPr userDrawn="1"/>
        </p:nvSpPr>
        <p:spPr bwMode="auto">
          <a:xfrm>
            <a:off x="11189462" y="6478475"/>
            <a:ext cx="654731" cy="246221"/>
          </a:xfrm>
          <a:prstGeom prst="rect">
            <a:avLst/>
          </a:prstGeom>
          <a:noFill/>
          <a:ln w="9525">
            <a:noFill/>
            <a:miter lim="800000"/>
            <a:headEnd/>
            <a:tailEnd/>
          </a:ln>
          <a:effectLst/>
        </p:spPr>
        <p:txBody>
          <a:bodyPr wrap="none" anchor="ctr">
            <a:spAutoFit/>
          </a:bodyPr>
          <a:lstStyle/>
          <a:p>
            <a:pPr algn="r" eaLnBrk="1" fontAlgn="auto" hangingPunct="1">
              <a:spcBef>
                <a:spcPts val="0"/>
              </a:spcBef>
              <a:spcAft>
                <a:spcPts val="0"/>
              </a:spcAft>
              <a:defRPr/>
            </a:pPr>
            <a:r>
              <a:rPr lang="en-US" altLang="zh-CN" sz="1000" kern="10" dirty="0">
                <a:ln w="9525">
                  <a:noFill/>
                  <a:round/>
                  <a:headEnd/>
                  <a:tailEnd/>
                </a:ln>
                <a:gradFill rotWithShape="1">
                  <a:gsLst>
                    <a:gs pos="0">
                      <a:schemeClr val="tx1">
                        <a:lumMod val="50000"/>
                        <a:lumOff val="50000"/>
                      </a:schemeClr>
                    </a:gs>
                    <a:gs pos="100000">
                      <a:schemeClr val="tx1">
                        <a:lumMod val="50000"/>
                        <a:lumOff val="50000"/>
                      </a:schemeClr>
                    </a:gs>
                  </a:gsLst>
                  <a:lin ang="5400000" scaled="1"/>
                </a:gradFill>
                <a:latin typeface="微软雅黑" panose="020B0503020204020204" pitchFamily="34" charset="-122"/>
                <a:ea typeface="微软雅黑" panose="020B0503020204020204" pitchFamily="34" charset="-122"/>
                <a:cs typeface="Arial" pitchFamily="34" charset="0"/>
              </a:rPr>
              <a:t>Page</a:t>
            </a:r>
            <a:fld id="{8DCA9947-DDDE-465B-B93F-AC37CD026A9B}" type="slidenum">
              <a:rPr lang="en-US" altLang="zh-CN" sz="1000" kern="10" smtClean="0">
                <a:ln w="9525">
                  <a:noFill/>
                  <a:round/>
                  <a:headEnd/>
                  <a:tailEnd/>
                </a:ln>
                <a:gradFill rotWithShape="1">
                  <a:gsLst>
                    <a:gs pos="0">
                      <a:schemeClr val="tx1">
                        <a:lumMod val="50000"/>
                        <a:lumOff val="50000"/>
                      </a:schemeClr>
                    </a:gs>
                    <a:gs pos="100000">
                      <a:schemeClr val="tx1">
                        <a:lumMod val="50000"/>
                        <a:lumOff val="50000"/>
                      </a:schemeClr>
                    </a:gs>
                  </a:gsLst>
                  <a:lin ang="5400000" scaled="1"/>
                </a:gradFill>
                <a:latin typeface="微软雅黑" panose="020B0503020204020204" pitchFamily="34" charset="-122"/>
                <a:ea typeface="微软雅黑" panose="020B0503020204020204" pitchFamily="34" charset="-122"/>
                <a:cs typeface="Arial" pitchFamily="34" charset="0"/>
              </a:rPr>
              <a:pPr algn="r" eaLnBrk="1" fontAlgn="auto" hangingPunct="1">
                <a:spcBef>
                  <a:spcPts val="0"/>
                </a:spcBef>
                <a:spcAft>
                  <a:spcPts val="0"/>
                </a:spcAft>
                <a:defRPr/>
              </a:pPr>
              <a:t>‹#›</a:t>
            </a:fld>
            <a:endParaRPr lang="en-US" altLang="zh-CN" sz="1000" kern="10" dirty="0">
              <a:ln w="9525">
                <a:noFill/>
                <a:round/>
                <a:headEnd/>
                <a:tailEnd/>
              </a:ln>
              <a:gradFill rotWithShape="1">
                <a:gsLst>
                  <a:gs pos="0">
                    <a:schemeClr val="tx1">
                      <a:lumMod val="50000"/>
                      <a:lumOff val="50000"/>
                    </a:schemeClr>
                  </a:gs>
                  <a:gs pos="100000">
                    <a:schemeClr val="tx1">
                      <a:lumMod val="50000"/>
                      <a:lumOff val="50000"/>
                    </a:schemeClr>
                  </a:gs>
                </a:gsLst>
                <a:lin ang="5400000" scaled="1"/>
              </a:gradFill>
              <a:latin typeface="微软雅黑" panose="020B0503020204020204" pitchFamily="34" charset="-122"/>
              <a:ea typeface="微软雅黑" panose="020B0503020204020204" pitchFamily="34" charset="-122"/>
              <a:cs typeface="Arial" pitchFamily="34" charset="0"/>
            </a:endParaRPr>
          </a:p>
        </p:txBody>
      </p:sp>
      <p:cxnSp>
        <p:nvCxnSpPr>
          <p:cNvPr id="10" name="直接连接符 9"/>
          <p:cNvCxnSpPr/>
          <p:nvPr userDrawn="1"/>
        </p:nvCxnSpPr>
        <p:spPr>
          <a:xfrm>
            <a:off x="430213" y="1068388"/>
            <a:ext cx="44132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028" name="图片 10"/>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048625" y="298450"/>
            <a:ext cx="40481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2" r:id="rId1"/>
    <p:sldLayoutId id="2147483921" r:id="rId2"/>
    <p:sldLayoutId id="2147483923" r:id="rId3"/>
    <p:sldLayoutId id="2147483924" r:id="rId4"/>
    <p:sldLayoutId id="2147483937" r:id="rId5"/>
    <p:sldLayoutId id="2147483938" r:id="rId6"/>
  </p:sldLayoutIdLst>
  <p:hf sldNum="0" hdr="0"/>
  <p:txStyles>
    <p:titleStyle>
      <a:lvl1pPr algn="l" rtl="0" eaLnBrk="0" fontAlgn="base" hangingPunct="0">
        <a:lnSpc>
          <a:spcPct val="90000"/>
        </a:lnSpc>
        <a:spcBef>
          <a:spcPct val="0"/>
        </a:spcBef>
        <a:spcAft>
          <a:spcPct val="0"/>
        </a:spcAft>
        <a:defRPr sz="4400" kern="1200">
          <a:solidFill>
            <a:schemeClr val="tx1"/>
          </a:solidFill>
          <a:latin typeface="Arial" panose="020B0604020202020204" pitchFamily="34" charset="0"/>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defRPr>
      </a:lvl6pPr>
      <a:lvl7pPr marL="914400" algn="l" rtl="0" fontAlgn="base">
        <a:lnSpc>
          <a:spcPct val="90000"/>
        </a:lnSpc>
        <a:spcBef>
          <a:spcPct val="0"/>
        </a:spcBef>
        <a:spcAft>
          <a:spcPct val="0"/>
        </a:spcAft>
        <a:defRPr sz="4400">
          <a:solidFill>
            <a:schemeClr val="tx1"/>
          </a:solidFill>
          <a:latin typeface="Arial" panose="020B0604020202020204" pitchFamily="34" charset="0"/>
        </a:defRPr>
      </a:lvl7pPr>
      <a:lvl8pPr marL="1371600" algn="l" rtl="0" fontAlgn="base">
        <a:lnSpc>
          <a:spcPct val="90000"/>
        </a:lnSpc>
        <a:spcBef>
          <a:spcPct val="0"/>
        </a:spcBef>
        <a:spcAft>
          <a:spcPct val="0"/>
        </a:spcAft>
        <a:defRPr sz="4400">
          <a:solidFill>
            <a:schemeClr val="tx1"/>
          </a:solidFill>
          <a:latin typeface="Arial" panose="020B0604020202020204" pitchFamily="34" charset="0"/>
        </a:defRPr>
      </a:lvl8pPr>
      <a:lvl9pPr marL="1828800" algn="l" rtl="0" fontAlgn="base">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48625" y="298450"/>
            <a:ext cx="40481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5252151"/>
      </p:ext>
    </p:extLst>
  </p:cSld>
  <p:clrMap bg1="lt1" tx1="dk1" bg2="lt2" tx2="dk2" accent1="accent1" accent2="accent2" accent3="accent3" accent4="accent4" accent5="accent5" accent6="accent6" hlink="hlink" folHlink="folHlink"/>
  <p:sldLayoutIdLst>
    <p:sldLayoutId id="214748393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4.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7.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6.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5.jpeg"/><Relationship Id="rId5" Type="http://schemas.openxmlformats.org/officeDocument/2006/relationships/tags" Target="../tags/tag6.xml"/><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2.xml"/><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硕士学位论文封面(11) 拷贝"/>
          <p:cNvPicPr>
            <a:picLocks noChangeAspect="1" noChangeArrowheads="1"/>
          </p:cNvPicPr>
          <p:nvPr>
            <p:custDataLst>
              <p:tags r:id="rId1"/>
            </p:custDataLst>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522885" y="1680319"/>
            <a:ext cx="11669115" cy="5177681"/>
          </a:xfrm>
          <a:prstGeom prst="rect">
            <a:avLst/>
          </a:prstGeom>
          <a:noFill/>
          <a:ln>
            <a:noFill/>
          </a:ln>
        </p:spPr>
      </p:pic>
      <p:sp>
        <p:nvSpPr>
          <p:cNvPr id="4" name="文本框 3"/>
          <p:cNvSpPr txBox="1"/>
          <p:nvPr/>
        </p:nvSpPr>
        <p:spPr>
          <a:xfrm>
            <a:off x="-1270" y="1553801"/>
            <a:ext cx="12192635"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网络中的级联传播</a:t>
            </a:r>
            <a:endParaRPr kumimoji="0" lang="en-US" altLang="zh-CN" sz="72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问题研究</a:t>
            </a:r>
            <a:endParaRPr kumimoji="0" lang="zh-CN" altLang="zh-CN" sz="72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endParaRPr>
          </a:p>
        </p:txBody>
      </p:sp>
      <p:sp>
        <p:nvSpPr>
          <p:cNvPr id="8" name="文本框 7"/>
          <p:cNvSpPr txBox="1"/>
          <p:nvPr/>
        </p:nvSpPr>
        <p:spPr>
          <a:xfrm>
            <a:off x="0" y="4512201"/>
            <a:ext cx="12191365" cy="1238112"/>
          </a:xfrm>
          <a:prstGeom prst="rect">
            <a:avLst/>
          </a:prstGeom>
          <a:noFill/>
        </p:spPr>
        <p:txBody>
          <a:bodyPr wrap="square" rtlCol="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汇报人： 陈根文</a:t>
            </a:r>
            <a:endParaRPr kumimoji="0" lang="en-US" altLang="zh-CN"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800" b="1" kern="100" dirty="0">
                <a:solidFill>
                  <a:srgbClr val="002060"/>
                </a:solidFill>
                <a:latin typeface="微软雅黑" panose="020B0503020204020204" pitchFamily="34" charset="-122"/>
                <a:ea typeface="微软雅黑" panose="020B0503020204020204" pitchFamily="34" charset="-122"/>
                <a:cs typeface="思源黑体 CN Heavy" panose="020B0A00000000000000" charset="-122"/>
              </a:rPr>
              <a:t>东南大学网络空间安全学院</a:t>
            </a:r>
            <a:endParaRPr kumimoji="0" lang="en-US" altLang="zh-CN"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2024</a:t>
            </a:r>
            <a:r>
              <a:rPr kumimoji="0" lang="zh-CN" altLang="en-US"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年</a:t>
            </a:r>
            <a:r>
              <a:rPr kumimoji="0" lang="en-US" altLang="zh-CN"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11</a:t>
            </a:r>
            <a:r>
              <a:rPr kumimoji="0" lang="zh-CN" altLang="en-US"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月</a:t>
            </a:r>
          </a:p>
        </p:txBody>
      </p:sp>
    </p:spTree>
    <p:extLst>
      <p:ext uri="{BB962C8B-B14F-4D97-AF65-F5344CB8AC3E}">
        <p14:creationId xmlns:p14="http://schemas.microsoft.com/office/powerpoint/2010/main" val="726751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32D2E-733C-AC0F-0716-87850D312472}"/>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F36A4900-DDF8-4FEB-0B1A-18C84BDE4976}"/>
              </a:ext>
            </a:extLst>
          </p:cNvPr>
          <p:cNvSpPr/>
          <p:nvPr/>
        </p:nvSpPr>
        <p:spPr>
          <a:xfrm>
            <a:off x="446235" y="237056"/>
            <a:ext cx="7126139" cy="646331"/>
          </a:xfrm>
          <a:prstGeom prst="rect">
            <a:avLst/>
          </a:prstGeom>
        </p:spPr>
        <p:txBody>
          <a:bodyPr wrap="square">
            <a:spAutoFit/>
          </a:bodyPr>
          <a:lstStyle/>
          <a:p>
            <a:pPr marL="87313" lvl="0" eaLnBrk="1" hangingPunct="1"/>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总结</a:t>
            </a:r>
          </a:p>
        </p:txBody>
      </p:sp>
      <p:sp>
        <p:nvSpPr>
          <p:cNvPr id="4" name="Rectangle 2">
            <a:extLst>
              <a:ext uri="{FF2B5EF4-FFF2-40B4-BE49-F238E27FC236}">
                <a16:creationId xmlns:a16="http://schemas.microsoft.com/office/drawing/2014/main" id="{7BD128BA-5675-0A0A-6D6E-60AF93B08413}"/>
              </a:ext>
            </a:extLst>
          </p:cNvPr>
          <p:cNvSpPr/>
          <p:nvPr/>
        </p:nvSpPr>
        <p:spPr>
          <a:xfrm>
            <a:off x="0" y="1204412"/>
            <a:ext cx="12192000" cy="1270773"/>
          </a:xfrm>
          <a:prstGeom prst="rect">
            <a:avLst/>
          </a:prstGeom>
          <a:solidFill>
            <a:schemeClr val="bg1">
              <a:lumMod val="95000"/>
            </a:schemeClr>
          </a:solidFill>
          <a:ln w="6350">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457178" algn="just"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信息级联</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模型</a:t>
            </a:r>
            <a:r>
              <a:rPr kumimoji="0" lang="zh-CN" altLang="en-US" sz="200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的研究过程中，尤其是</a:t>
            </a:r>
            <a:r>
              <a:rPr kumimoji="0" lang="zh-CN" altLang="en-US" sz="2000" b="1"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独立级联模型</a:t>
            </a:r>
            <a:r>
              <a:rPr kumimoji="0" lang="zh-CN" altLang="en-US" sz="200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，初始激活节点选择非常重要，也就是影响力最大化问题。另一个挑战在于识别关键节点通常需要全局计算网络中各种中心性指标，这在许多真实网络中非常困难，需要多种方法来刻画节点的中心性。</a:t>
            </a:r>
          </a:p>
        </p:txBody>
      </p:sp>
      <p:sp>
        <p:nvSpPr>
          <p:cNvPr id="6" name="文本框 15">
            <a:extLst>
              <a:ext uri="{FF2B5EF4-FFF2-40B4-BE49-F238E27FC236}">
                <a16:creationId xmlns:a16="http://schemas.microsoft.com/office/drawing/2014/main" id="{F998E756-B0BD-3C95-97A7-72B7E3215B08}"/>
              </a:ext>
            </a:extLst>
          </p:cNvPr>
          <p:cNvSpPr txBox="1"/>
          <p:nvPr/>
        </p:nvSpPr>
        <p:spPr>
          <a:xfrm>
            <a:off x="446236" y="2760076"/>
            <a:ext cx="5505247" cy="400110"/>
          </a:xfrm>
          <a:prstGeom prst="rect">
            <a:avLst/>
          </a:prstGeom>
          <a:solidFill>
            <a:srgbClr val="02409A"/>
          </a:solidFill>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9pPr>
          </a:lstStyle>
          <a:p>
            <a:pPr marL="285750" marR="0" lvl="0" indent="-285750" algn="l" defTabSz="4572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zh-CN" altLang="en-US"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应用领域</a:t>
            </a:r>
          </a:p>
        </p:txBody>
      </p:sp>
      <p:sp>
        <p:nvSpPr>
          <p:cNvPr id="7" name="文本框 6">
            <a:extLst>
              <a:ext uri="{FF2B5EF4-FFF2-40B4-BE49-F238E27FC236}">
                <a16:creationId xmlns:a16="http://schemas.microsoft.com/office/drawing/2014/main" id="{5B2CFBEA-BE2B-9DF6-E0A4-37825212F425}"/>
              </a:ext>
            </a:extLst>
          </p:cNvPr>
          <p:cNvSpPr txBox="1"/>
          <p:nvPr/>
        </p:nvSpPr>
        <p:spPr>
          <a:xfrm>
            <a:off x="446235" y="3160186"/>
            <a:ext cx="5505248" cy="2830711"/>
          </a:xfrm>
          <a:prstGeom prst="rect">
            <a:avLst/>
          </a:prstGeom>
          <a:solidFill>
            <a:schemeClr val="accent1">
              <a:lumMod val="20000"/>
              <a:lumOff val="80000"/>
            </a:schemeClr>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宋体"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宋体" panose="02010600030101010101" pitchFamily="2" charset="-122"/>
                <a:cs typeface="+mn-cs"/>
              </a:defRPr>
            </a:lvl9pPr>
          </a:lstStyle>
          <a:p>
            <a:pPr marL="285737" marR="0" lvl="0" indent="-285737" algn="l" defTabSz="457200" rtl="0" eaLnBrk="0" fontAlgn="base" latinLnBrk="0" hangingPunct="0">
              <a:lnSpc>
                <a:spcPct val="125000"/>
              </a:lnSpc>
              <a:spcBef>
                <a:spcPct val="0"/>
              </a:spcBef>
              <a:spcAft>
                <a:spcPct val="0"/>
              </a:spcAft>
              <a:buClrTx/>
              <a:buSzTx/>
              <a:buFont typeface="Wingdings" panose="05000000000000000000" pitchFamily="2" charset="2"/>
              <a:buChar char="p"/>
              <a:tabLst/>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流行病传播</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37" marR="0" lvl="0" indent="-285737" algn="l" defTabSz="457200" rtl="0" eaLnBrk="0" fontAlgn="base" latinLnBrk="0" hangingPunct="0">
              <a:lnSpc>
                <a:spcPct val="125000"/>
              </a:lnSpc>
              <a:spcBef>
                <a:spcPct val="0"/>
              </a:spcBef>
              <a:spcAft>
                <a:spcPct val="0"/>
              </a:spcAft>
              <a:buClrTx/>
              <a:buSzTx/>
              <a:buFont typeface="Wingdings" panose="05000000000000000000" pitchFamily="2" charset="2"/>
              <a:buChar char="p"/>
              <a:tabLst/>
              <a:defRPr/>
            </a:pPr>
            <a:endParaRPr lang="en-US" altLang="zh-CN" dirty="0">
              <a:solidFill>
                <a:prstClr val="black"/>
              </a:solidFill>
              <a:latin typeface="微软雅黑" panose="020B0503020204020204" pitchFamily="34" charset="-122"/>
              <a:ea typeface="微软雅黑" panose="020B0503020204020204" pitchFamily="34" charset="-122"/>
            </a:endParaRPr>
          </a:p>
          <a:p>
            <a:pPr marL="285737" marR="0" lvl="0" indent="-285737" algn="l" defTabSz="457200" rtl="0" eaLnBrk="0" fontAlgn="base" latinLnBrk="0" hangingPunct="0">
              <a:lnSpc>
                <a:spcPct val="125000"/>
              </a:lnSpc>
              <a:spcBef>
                <a:spcPct val="0"/>
              </a:spcBef>
              <a:spcAft>
                <a:spcPct val="0"/>
              </a:spcAft>
              <a:buClrTx/>
              <a:buSzTx/>
              <a:buFont typeface="Wingdings" panose="05000000000000000000" pitchFamily="2" charset="2"/>
              <a:buChar char="p"/>
              <a:tabLst/>
              <a:defRPr/>
            </a:pPr>
            <a:r>
              <a:rPr lang="zh-CN" altLang="en-US" dirty="0">
                <a:solidFill>
                  <a:prstClr val="black"/>
                </a:solidFill>
                <a:latin typeface="微软雅黑" panose="020B0503020204020204" pitchFamily="34" charset="-122"/>
                <a:ea typeface="微软雅黑" panose="020B0503020204020204" pitchFamily="34" charset="-122"/>
              </a:rPr>
              <a:t>病毒式营销</a:t>
            </a:r>
            <a:endParaRPr lang="en-US" altLang="zh-CN" dirty="0">
              <a:solidFill>
                <a:prstClr val="black"/>
              </a:solidFill>
              <a:latin typeface="微软雅黑" panose="020B0503020204020204" pitchFamily="34" charset="-122"/>
              <a:ea typeface="微软雅黑" panose="020B0503020204020204" pitchFamily="34" charset="-122"/>
            </a:endParaRPr>
          </a:p>
          <a:p>
            <a:pPr marR="0" lvl="0" algn="l" defTabSz="457200" rtl="0" eaLnBrk="0" fontAlgn="base" latinLnBrk="0" hangingPunct="0">
              <a:lnSpc>
                <a:spcPct val="125000"/>
              </a:lnSpc>
              <a:spcBef>
                <a:spcPct val="0"/>
              </a:spcBef>
              <a:spcAft>
                <a:spcPct val="0"/>
              </a:spcAft>
              <a:buClrTx/>
              <a:buSzTx/>
              <a:tabLst/>
              <a:defRPr/>
            </a:pP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37" marR="0" lvl="0" indent="-285737" algn="l" defTabSz="457200" rtl="0" eaLnBrk="0" fontAlgn="base" latinLnBrk="0" hangingPunct="0">
              <a:lnSpc>
                <a:spcPct val="125000"/>
              </a:lnSpc>
              <a:spcBef>
                <a:spcPct val="0"/>
              </a:spcBef>
              <a:spcAft>
                <a:spcPct val="0"/>
              </a:spcAft>
              <a:buClrTx/>
              <a:buSzTx/>
              <a:buFont typeface="Wingdings" panose="05000000000000000000" pitchFamily="2" charset="2"/>
              <a:buChar char="p"/>
              <a:tabLst/>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舆情传播</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37" marR="0" lvl="0" indent="-285737" algn="l" defTabSz="457200" rtl="0" eaLnBrk="0" fontAlgn="base" latinLnBrk="0" hangingPunct="0">
              <a:lnSpc>
                <a:spcPct val="125000"/>
              </a:lnSpc>
              <a:spcBef>
                <a:spcPct val="0"/>
              </a:spcBef>
              <a:spcAft>
                <a:spcPct val="0"/>
              </a:spcAft>
              <a:buClrTx/>
              <a:buSzTx/>
              <a:buFont typeface="Wingdings" panose="05000000000000000000" pitchFamily="2" charset="2"/>
              <a:buChar char="p"/>
              <a:tabLst/>
              <a:defRPr/>
            </a:pPr>
            <a:endParaRPr lang="en-US" altLang="zh-CN" dirty="0">
              <a:solidFill>
                <a:prstClr val="black"/>
              </a:solidFill>
              <a:latin typeface="微软雅黑" panose="020B0503020204020204" pitchFamily="34" charset="-122"/>
              <a:ea typeface="微软雅黑" panose="020B0503020204020204" pitchFamily="34" charset="-122"/>
            </a:endParaRPr>
          </a:p>
          <a:p>
            <a:pPr marL="285737" marR="0" lvl="0" indent="-285737" algn="l" defTabSz="457200" rtl="0" eaLnBrk="0" fontAlgn="base" latinLnBrk="0" hangingPunct="0">
              <a:lnSpc>
                <a:spcPct val="125000"/>
              </a:lnSpc>
              <a:spcBef>
                <a:spcPct val="0"/>
              </a:spcBef>
              <a:spcAft>
                <a:spcPct val="0"/>
              </a:spcAft>
              <a:buClrTx/>
              <a:buSzTx/>
              <a:buFont typeface="Wingdings" panose="05000000000000000000" pitchFamily="2" charset="2"/>
              <a:buChar char="p"/>
              <a:tabLst/>
              <a:defRPr/>
            </a:pPr>
            <a:r>
              <a:rPr lang="zh-CN" altLang="en-US" dirty="0">
                <a:solidFill>
                  <a:prstClr val="black"/>
                </a:solidFill>
                <a:latin typeface="微软雅黑" panose="020B0503020204020204" pitchFamily="34" charset="-122"/>
                <a:ea typeface="微软雅黑" panose="020B0503020204020204" pitchFamily="34" charset="-122"/>
              </a:rPr>
              <a:t>预防级联故障</a:t>
            </a:r>
            <a:endParaRPr lang="en-US" altLang="zh-CN" dirty="0">
              <a:solidFill>
                <a:prstClr val="black"/>
              </a:solidFill>
              <a:latin typeface="微软雅黑" panose="020B0503020204020204" pitchFamily="34" charset="-122"/>
              <a:ea typeface="微软雅黑" panose="020B0503020204020204" pitchFamily="34" charset="-122"/>
            </a:endParaRPr>
          </a:p>
          <a:p>
            <a:pPr marL="742937" lvl="1" indent="-285737" defTabSz="457200">
              <a:lnSpc>
                <a:spcPct val="125000"/>
              </a:lnSpc>
              <a:buFont typeface="Wingdings" panose="05000000000000000000" pitchFamily="2" charset="2"/>
              <a:buChar char="p"/>
              <a:defRPr/>
            </a:pP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a:extLst>
              <a:ext uri="{FF2B5EF4-FFF2-40B4-BE49-F238E27FC236}">
                <a16:creationId xmlns:a16="http://schemas.microsoft.com/office/drawing/2014/main" id="{06681F34-D654-A461-8751-C8C925733D21}"/>
              </a:ext>
            </a:extLst>
          </p:cNvPr>
          <p:cNvGrpSpPr/>
          <p:nvPr/>
        </p:nvGrpSpPr>
        <p:grpSpPr>
          <a:xfrm>
            <a:off x="6180083" y="2796209"/>
            <a:ext cx="5770179" cy="3194688"/>
            <a:chOff x="6402741" y="3893218"/>
            <a:chExt cx="10623895" cy="884245"/>
          </a:xfrm>
        </p:grpSpPr>
        <p:sp>
          <p:nvSpPr>
            <p:cNvPr id="9" name="矩形 8">
              <a:extLst>
                <a:ext uri="{FF2B5EF4-FFF2-40B4-BE49-F238E27FC236}">
                  <a16:creationId xmlns:a16="http://schemas.microsoft.com/office/drawing/2014/main" id="{C48CB417-1784-79D2-3214-7EB67C0809C7}"/>
                </a:ext>
              </a:extLst>
            </p:cNvPr>
            <p:cNvSpPr/>
            <p:nvPr/>
          </p:nvSpPr>
          <p:spPr>
            <a:xfrm>
              <a:off x="6402743" y="3963796"/>
              <a:ext cx="10623893" cy="813667"/>
            </a:xfrm>
            <a:prstGeom prst="rect">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10" name="文本框 9">
              <a:extLst>
                <a:ext uri="{FF2B5EF4-FFF2-40B4-BE49-F238E27FC236}">
                  <a16:creationId xmlns:a16="http://schemas.microsoft.com/office/drawing/2014/main" id="{8D0B5778-E7BA-1FE3-1381-2DC49F60A88A}"/>
                </a:ext>
              </a:extLst>
            </p:cNvPr>
            <p:cNvSpPr txBox="1"/>
            <p:nvPr/>
          </p:nvSpPr>
          <p:spPr>
            <a:xfrm>
              <a:off x="6430018" y="4034693"/>
              <a:ext cx="10596618" cy="702040"/>
            </a:xfrm>
            <a:prstGeom prst="rect">
              <a:avLst/>
            </a:prstGeom>
            <a:noFill/>
          </p:spPr>
          <p:txBody>
            <a:bodyPr wrap="square" rtlCol="0">
              <a:spAutoFit/>
            </a:bodyPr>
            <a:lstStyle/>
            <a:p>
              <a:pPr marR="0" lvl="0" algn="l" defTabSz="457200" rtl="0" eaLnBrk="1" fontAlgn="auto" latinLnBrk="0" hangingPunct="1">
                <a:lnSpc>
                  <a:spcPct val="150000"/>
                </a:lnSpc>
                <a:spcBef>
                  <a:spcPts val="0"/>
                </a:spcBef>
                <a:spcAft>
                  <a:spcPts val="600"/>
                </a:spcAft>
                <a:buClrTx/>
                <a:buSzTx/>
                <a:tabLst/>
                <a:defRPr/>
              </a:pPr>
              <a:r>
                <a:rPr lang="zh-CN" altLang="en-US" sz="1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信息传播现象也开始在多层网络中进行研究，这是对在线社交网络、交通和生物网络等一些网络系统的更现实的网络模型。一些真实系统应该建模为多层网络，其中节点在不同的层中发展连接。多层网络在某些方面表现出与单层网络不同的特性。例如，在一层中针对性的免疫策略通常不能有效地阻止其他层中的疫情。</a:t>
              </a:r>
              <a:endParaRPr lang="zh-CN" altLang="en-US" sz="1700" b="1" dirty="0">
                <a:solidFill>
                  <a:prstClr val="white"/>
                </a:solidFill>
                <a:latin typeface="微软雅黑"/>
                <a:ea typeface="微软雅黑"/>
              </a:endParaRPr>
            </a:p>
          </p:txBody>
        </p:sp>
        <p:sp>
          <p:nvSpPr>
            <p:cNvPr id="11" name="Rectangle 2">
              <a:extLst>
                <a:ext uri="{FF2B5EF4-FFF2-40B4-BE49-F238E27FC236}">
                  <a16:creationId xmlns:a16="http://schemas.microsoft.com/office/drawing/2014/main" id="{E1FC5731-57E0-3870-01E4-CF4ACA4F6C75}"/>
                </a:ext>
              </a:extLst>
            </p:cNvPr>
            <p:cNvSpPr/>
            <p:nvPr/>
          </p:nvSpPr>
          <p:spPr>
            <a:xfrm>
              <a:off x="6402741" y="3893218"/>
              <a:ext cx="2311040" cy="146943"/>
            </a:xfrm>
            <a:prstGeom prst="roundRect">
              <a:avLst/>
            </a:prstGeom>
            <a:solidFill>
              <a:schemeClr val="accent4">
                <a:lumMod val="60000"/>
                <a:lumOff val="40000"/>
              </a:schemeClr>
            </a:solidFill>
            <a:ln w="6350">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eaLnBrk="0" fontAlgn="base" hangingPunct="0">
                <a:spcBef>
                  <a:spcPct val="0"/>
                </a:spcBef>
                <a:spcAft>
                  <a:spcPct val="0"/>
                </a:spcAft>
                <a:defRPr kern="1200">
                  <a:solidFill>
                    <a:schemeClr val="lt1"/>
                  </a:solidFill>
                  <a:latin typeface="等线"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kern="1200">
                  <a:solidFill>
                    <a:schemeClr val="lt1"/>
                  </a:solidFill>
                  <a:latin typeface="等线"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ern="1200">
                  <a:solidFill>
                    <a:schemeClr val="lt1"/>
                  </a:solidFill>
                  <a:latin typeface="等线"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ern="1200">
                  <a:solidFill>
                    <a:schemeClr val="lt1"/>
                  </a:solidFill>
                  <a:latin typeface="等线"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ern="1200">
                  <a:solidFill>
                    <a:schemeClr val="lt1"/>
                  </a:solidFill>
                  <a:latin typeface="等线" panose="02010600030101010101" pitchFamily="2" charset="-122"/>
                  <a:ea typeface="宋体" panose="02010600030101010101" pitchFamily="2" charset="-122"/>
                  <a:cs typeface="+mn-cs"/>
                </a:defRPr>
              </a:lvl5pPr>
              <a:lvl6pPr marL="2286000" algn="l" defTabSz="914400" rtl="0" eaLnBrk="1" latinLnBrk="0" hangingPunct="1">
                <a:defRPr kern="1200">
                  <a:solidFill>
                    <a:schemeClr val="lt1"/>
                  </a:solidFill>
                  <a:latin typeface="等线" panose="02010600030101010101" pitchFamily="2" charset="-122"/>
                  <a:ea typeface="宋体" panose="02010600030101010101" pitchFamily="2" charset="-122"/>
                  <a:cs typeface="+mn-cs"/>
                </a:defRPr>
              </a:lvl6pPr>
              <a:lvl7pPr marL="2743200" algn="l" defTabSz="914400" rtl="0" eaLnBrk="1" latinLnBrk="0" hangingPunct="1">
                <a:defRPr kern="1200">
                  <a:solidFill>
                    <a:schemeClr val="lt1"/>
                  </a:solidFill>
                  <a:latin typeface="等线" panose="02010600030101010101" pitchFamily="2" charset="-122"/>
                  <a:ea typeface="宋体" panose="02010600030101010101" pitchFamily="2" charset="-122"/>
                  <a:cs typeface="+mn-cs"/>
                </a:defRPr>
              </a:lvl7pPr>
              <a:lvl8pPr marL="3200400" algn="l" defTabSz="914400" rtl="0" eaLnBrk="1" latinLnBrk="0" hangingPunct="1">
                <a:defRPr kern="1200">
                  <a:solidFill>
                    <a:schemeClr val="lt1"/>
                  </a:solidFill>
                  <a:latin typeface="等线" panose="02010600030101010101" pitchFamily="2" charset="-122"/>
                  <a:ea typeface="宋体" panose="02010600030101010101" pitchFamily="2" charset="-122"/>
                  <a:cs typeface="+mn-cs"/>
                </a:defRPr>
              </a:lvl8pPr>
              <a:lvl9pPr marL="3657600" algn="l" defTabSz="914400" rtl="0" eaLnBrk="1" latinLnBrk="0" hangingPunct="1">
                <a:defRPr kern="1200">
                  <a:solidFill>
                    <a:schemeClr val="lt1"/>
                  </a:solidFill>
                  <a:latin typeface="等线" panose="02010600030101010101" pitchFamily="2" charset="-122"/>
                  <a:ea typeface="宋体" panose="02010600030101010101" pitchFamily="2" charset="-122"/>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zh-CN" altLang="en-US" b="1" dirty="0">
                  <a:solidFill>
                    <a:srgbClr val="C00000"/>
                  </a:solidFill>
                  <a:latin typeface="Arial" panose="020B0604020202020204" pitchFamily="34" charset="0"/>
                  <a:ea typeface="微软雅黑" panose="020B0503020204020204" pitchFamily="34" charset="-122"/>
                  <a:cs typeface="Arial" panose="020B0604020202020204"/>
                  <a:sym typeface="Arial" panose="020B0604020202020204" pitchFamily="34" charset="0"/>
                </a:rPr>
                <a:t>发展方向</a:t>
              </a:r>
              <a:endParaRPr kumimoji="0" lang="zh-CN" altLang="en-US"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a:sym typeface="Arial" panose="020B0604020202020204" pitchFamily="34" charset="0"/>
              </a:endParaRPr>
            </a:p>
          </p:txBody>
        </p:sp>
      </p:grpSp>
      <p:sp>
        <p:nvSpPr>
          <p:cNvPr id="12" name="文本框 11">
            <a:extLst>
              <a:ext uri="{FF2B5EF4-FFF2-40B4-BE49-F238E27FC236}">
                <a16:creationId xmlns:a16="http://schemas.microsoft.com/office/drawing/2014/main" id="{52F423CC-C310-622C-5B03-285165BAD1FD}"/>
              </a:ext>
            </a:extLst>
          </p:cNvPr>
          <p:cNvSpPr txBox="1"/>
          <p:nvPr/>
        </p:nvSpPr>
        <p:spPr>
          <a:xfrm>
            <a:off x="2656014" y="3160186"/>
            <a:ext cx="3302876" cy="646331"/>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病毒传播模型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预防疫情策略</a:t>
            </a:r>
          </a:p>
        </p:txBody>
      </p:sp>
      <p:sp>
        <p:nvSpPr>
          <p:cNvPr id="13" name="文本框 12">
            <a:extLst>
              <a:ext uri="{FF2B5EF4-FFF2-40B4-BE49-F238E27FC236}">
                <a16:creationId xmlns:a16="http://schemas.microsoft.com/office/drawing/2014/main" id="{CDF818D8-509D-10C2-32ED-CD9BD341E9CF}"/>
              </a:ext>
            </a:extLst>
          </p:cNvPr>
          <p:cNvSpPr txBox="1"/>
          <p:nvPr/>
        </p:nvSpPr>
        <p:spPr>
          <a:xfrm>
            <a:off x="2648607" y="3885032"/>
            <a:ext cx="3302876" cy="646331"/>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分析营销传播动态</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营销效果最大化</a:t>
            </a:r>
          </a:p>
        </p:txBody>
      </p:sp>
      <p:sp>
        <p:nvSpPr>
          <p:cNvPr id="14" name="文本框 13">
            <a:extLst>
              <a:ext uri="{FF2B5EF4-FFF2-40B4-BE49-F238E27FC236}">
                <a16:creationId xmlns:a16="http://schemas.microsoft.com/office/drawing/2014/main" id="{3FFB7540-2D76-BE30-68D2-377DB04EA335}"/>
              </a:ext>
            </a:extLst>
          </p:cNvPr>
          <p:cNvSpPr txBox="1"/>
          <p:nvPr/>
        </p:nvSpPr>
        <p:spPr>
          <a:xfrm>
            <a:off x="2643240" y="4593111"/>
            <a:ext cx="3302876" cy="646331"/>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群体行为模型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个人言论传播模型</a:t>
            </a:r>
          </a:p>
        </p:txBody>
      </p:sp>
      <p:sp>
        <p:nvSpPr>
          <p:cNvPr id="15" name="文本框 14">
            <a:extLst>
              <a:ext uri="{FF2B5EF4-FFF2-40B4-BE49-F238E27FC236}">
                <a16:creationId xmlns:a16="http://schemas.microsoft.com/office/drawing/2014/main" id="{091645D0-A8A9-24DB-CA8D-A6474F15AE3D}"/>
              </a:ext>
            </a:extLst>
          </p:cNvPr>
          <p:cNvSpPr txBox="1"/>
          <p:nvPr/>
        </p:nvSpPr>
        <p:spPr>
          <a:xfrm>
            <a:off x="2648607" y="5301191"/>
            <a:ext cx="3317690" cy="646331"/>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级联失效模型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增强网络鲁棒性方法</a:t>
            </a:r>
          </a:p>
        </p:txBody>
      </p:sp>
    </p:spTree>
    <p:extLst>
      <p:ext uri="{BB962C8B-B14F-4D97-AF65-F5344CB8AC3E}">
        <p14:creationId xmlns:p14="http://schemas.microsoft.com/office/powerpoint/2010/main" val="44980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硕士学位论文封面(11) 拷贝"/>
          <p:cNvPicPr>
            <a:picLocks noChangeAspect="1" noChangeArrowheads="1"/>
          </p:cNvPicPr>
          <p:nvPr>
            <p:custDataLst>
              <p:tags r:id="rId1"/>
            </p:custDataLst>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522885" y="1680319"/>
            <a:ext cx="11669115" cy="5177681"/>
          </a:xfrm>
          <a:prstGeom prst="rect">
            <a:avLst/>
          </a:prstGeom>
          <a:noFill/>
          <a:ln>
            <a:noFill/>
          </a:ln>
        </p:spPr>
      </p:pic>
      <p:sp>
        <p:nvSpPr>
          <p:cNvPr id="4" name="文本框 3"/>
          <p:cNvSpPr txBox="1"/>
          <p:nvPr/>
        </p:nvSpPr>
        <p:spPr>
          <a:xfrm>
            <a:off x="-1270" y="1553801"/>
            <a:ext cx="1219263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感 谢 聆 听 ！</a:t>
            </a:r>
            <a:endParaRPr kumimoji="0" lang="zh-CN" altLang="zh-CN" sz="72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endParaRPr>
          </a:p>
        </p:txBody>
      </p:sp>
      <p:sp>
        <p:nvSpPr>
          <p:cNvPr id="8" name="文本框 7"/>
          <p:cNvSpPr txBox="1"/>
          <p:nvPr/>
        </p:nvSpPr>
        <p:spPr>
          <a:xfrm>
            <a:off x="-1270" y="3794446"/>
            <a:ext cx="12191365" cy="1238112"/>
          </a:xfrm>
          <a:prstGeom prst="rect">
            <a:avLst/>
          </a:prstGeom>
          <a:noFill/>
        </p:spPr>
        <p:txBody>
          <a:bodyPr wrap="square" rtlCol="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汇报人： 陈根文</a:t>
            </a:r>
            <a:endParaRPr kumimoji="0" lang="en-US" altLang="zh-CN"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800" b="1" kern="100" dirty="0">
                <a:solidFill>
                  <a:srgbClr val="002060"/>
                </a:solidFill>
                <a:latin typeface="微软雅黑" panose="020B0503020204020204" pitchFamily="34" charset="-122"/>
                <a:ea typeface="微软雅黑" panose="020B0503020204020204" pitchFamily="34" charset="-122"/>
                <a:cs typeface="思源黑体 CN Heavy" panose="020B0A00000000000000" charset="-122"/>
              </a:rPr>
              <a:t>东南大学网络空间安全学院</a:t>
            </a:r>
            <a:endParaRPr kumimoji="0" lang="en-US" altLang="zh-CN"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2024</a:t>
            </a:r>
            <a:r>
              <a:rPr kumimoji="0" lang="zh-CN" altLang="en-US"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年</a:t>
            </a:r>
            <a:r>
              <a:rPr kumimoji="0" lang="en-US" altLang="zh-CN"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10</a:t>
            </a:r>
            <a:r>
              <a:rPr kumimoji="0" lang="zh-CN" altLang="en-US" sz="2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思源黑体 CN Heavy" panose="020B0A00000000000000" charset="-122"/>
              </a:rPr>
              <a:t>月</a:t>
            </a:r>
          </a:p>
        </p:txBody>
      </p:sp>
    </p:spTree>
    <p:extLst>
      <p:ext uri="{BB962C8B-B14F-4D97-AF65-F5344CB8AC3E}">
        <p14:creationId xmlns:p14="http://schemas.microsoft.com/office/powerpoint/2010/main" val="2536667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BD5FDA-5567-4190-8E33-392E14AF6156}"/>
              </a:ext>
            </a:extLst>
          </p:cNvPr>
          <p:cNvSpPr/>
          <p:nvPr/>
        </p:nvSpPr>
        <p:spPr>
          <a:xfrm>
            <a:off x="446235" y="237056"/>
            <a:ext cx="7126139" cy="646331"/>
          </a:xfrm>
          <a:prstGeom prst="rect">
            <a:avLst/>
          </a:prstGeom>
        </p:spPr>
        <p:txBody>
          <a:bodyPr wrap="square">
            <a:spAutoFit/>
          </a:bodyPr>
          <a:lstStyle/>
          <a:p>
            <a:pPr marL="87313" lvl="0" eaLnBrk="1" hangingPunct="1"/>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级联传播概述</a:t>
            </a:r>
          </a:p>
        </p:txBody>
      </p:sp>
      <p:sp>
        <p:nvSpPr>
          <p:cNvPr id="4" name="Rectangle 2">
            <a:extLst>
              <a:ext uri="{FF2B5EF4-FFF2-40B4-BE49-F238E27FC236}">
                <a16:creationId xmlns:a16="http://schemas.microsoft.com/office/drawing/2014/main" id="{1F6A2EB7-7570-8C1F-88C6-75303606379D}"/>
              </a:ext>
            </a:extLst>
          </p:cNvPr>
          <p:cNvSpPr/>
          <p:nvPr/>
        </p:nvSpPr>
        <p:spPr>
          <a:xfrm>
            <a:off x="0" y="1204413"/>
            <a:ext cx="12192000" cy="1085274"/>
          </a:xfrm>
          <a:prstGeom prst="rect">
            <a:avLst/>
          </a:prstGeom>
          <a:solidFill>
            <a:schemeClr val="bg1">
              <a:lumMod val="95000"/>
            </a:schemeClr>
          </a:solidFill>
          <a:ln w="6350">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457178" algn="just"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级联传播</a:t>
            </a:r>
            <a:r>
              <a:rPr kumimoji="0" lang="zh-CN" altLang="en-US" sz="200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是</a:t>
            </a:r>
            <a:r>
              <a:rPr kumimoji="0" lang="zh-CN" altLang="en-US" sz="2000" b="1"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复杂网络</a:t>
            </a:r>
            <a:r>
              <a:rPr kumimoji="0" lang="zh-CN" altLang="en-US" sz="200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中的重要动态过程，用于描述谣言、疾病或营销活动的</a:t>
            </a:r>
            <a:r>
              <a:rPr kumimoji="0" lang="zh-CN" altLang="en-US" sz="2000" b="1"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传播过程</a:t>
            </a:r>
            <a:r>
              <a:rPr kumimoji="0" lang="zh-CN" altLang="en-US" sz="200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。传播通常从网络中的一个或多个节点开始，如果条件合适，级联传播能够迅速覆盖网络的大部分区域，导致大规模传播。</a:t>
            </a:r>
          </a:p>
        </p:txBody>
      </p:sp>
      <p:sp>
        <p:nvSpPr>
          <p:cNvPr id="6" name="Bullet6">
            <a:extLst>
              <a:ext uri="{FF2B5EF4-FFF2-40B4-BE49-F238E27FC236}">
                <a16:creationId xmlns:a16="http://schemas.microsoft.com/office/drawing/2014/main" id="{823287FB-A0B4-8269-BE12-4A6C1EB415DC}"/>
              </a:ext>
            </a:extLst>
          </p:cNvPr>
          <p:cNvSpPr txBox="1"/>
          <p:nvPr/>
        </p:nvSpPr>
        <p:spPr>
          <a:xfrm flipH="1">
            <a:off x="2106271" y="5729287"/>
            <a:ext cx="2204996" cy="605396"/>
          </a:xfrm>
          <a:prstGeom prst="roundRect">
            <a:avLst>
              <a:gd name="adj" fmla="val 50000"/>
            </a:avLst>
          </a:prstGeom>
          <a:solidFill>
            <a:schemeClr val="accent1"/>
          </a:solidFill>
        </p:spPr>
        <p:txBody>
          <a:bodyPr wrap="square" lIns="0" tIns="0" rIns="0" bIns="0" rtlCol="0" anchor="ctr" anchorCtr="0">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流行病传播</a:t>
            </a:r>
          </a:p>
        </p:txBody>
      </p:sp>
      <p:sp>
        <p:nvSpPr>
          <p:cNvPr id="7" name="Bullet6">
            <a:extLst>
              <a:ext uri="{FF2B5EF4-FFF2-40B4-BE49-F238E27FC236}">
                <a16:creationId xmlns:a16="http://schemas.microsoft.com/office/drawing/2014/main" id="{E7B20EED-9D7D-8180-10D4-E1E86E1AF89A}"/>
              </a:ext>
            </a:extLst>
          </p:cNvPr>
          <p:cNvSpPr txBox="1"/>
          <p:nvPr/>
        </p:nvSpPr>
        <p:spPr>
          <a:xfrm flipH="1">
            <a:off x="4527856" y="5726036"/>
            <a:ext cx="2204996" cy="605396"/>
          </a:xfrm>
          <a:prstGeom prst="roundRect">
            <a:avLst>
              <a:gd name="adj" fmla="val 50000"/>
            </a:avLst>
          </a:prstGeom>
          <a:solidFill>
            <a:schemeClr val="accent1"/>
          </a:solidFill>
        </p:spPr>
        <p:txBody>
          <a:bodyPr wrap="square" lIns="0" tIns="0" rIns="0" bIns="0" rtlCol="0" anchor="ctr" anchorCtr="0">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病毒营销</a:t>
            </a:r>
          </a:p>
        </p:txBody>
      </p:sp>
      <p:sp>
        <p:nvSpPr>
          <p:cNvPr id="8" name="Bullet6">
            <a:extLst>
              <a:ext uri="{FF2B5EF4-FFF2-40B4-BE49-F238E27FC236}">
                <a16:creationId xmlns:a16="http://schemas.microsoft.com/office/drawing/2014/main" id="{0521AB13-39C4-FA9B-13E7-19579C228BC4}"/>
              </a:ext>
            </a:extLst>
          </p:cNvPr>
          <p:cNvSpPr txBox="1"/>
          <p:nvPr/>
        </p:nvSpPr>
        <p:spPr>
          <a:xfrm flipH="1">
            <a:off x="6949441" y="5726036"/>
            <a:ext cx="2204996" cy="605396"/>
          </a:xfrm>
          <a:prstGeom prst="roundRect">
            <a:avLst>
              <a:gd name="adj" fmla="val 50000"/>
            </a:avLst>
          </a:prstGeom>
          <a:solidFill>
            <a:schemeClr val="accent1"/>
          </a:solidFill>
        </p:spPr>
        <p:txBody>
          <a:bodyPr wrap="square" lIns="0" tIns="0" rIns="0" bIns="0" rtlCol="0" anchor="ctr" anchorCtr="0">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舆论传播</a:t>
            </a:r>
          </a:p>
        </p:txBody>
      </p:sp>
      <p:sp>
        <p:nvSpPr>
          <p:cNvPr id="9" name="Bullet6">
            <a:extLst>
              <a:ext uri="{FF2B5EF4-FFF2-40B4-BE49-F238E27FC236}">
                <a16:creationId xmlns:a16="http://schemas.microsoft.com/office/drawing/2014/main" id="{8C256B38-4C1B-F9DF-A9A8-94897306628F}"/>
              </a:ext>
            </a:extLst>
          </p:cNvPr>
          <p:cNvSpPr txBox="1"/>
          <p:nvPr/>
        </p:nvSpPr>
        <p:spPr>
          <a:xfrm flipH="1">
            <a:off x="9371026" y="5726036"/>
            <a:ext cx="2204996" cy="605396"/>
          </a:xfrm>
          <a:prstGeom prst="roundRect">
            <a:avLst>
              <a:gd name="adj" fmla="val 50000"/>
            </a:avLst>
          </a:prstGeom>
          <a:solidFill>
            <a:schemeClr val="accent1"/>
          </a:solidFill>
        </p:spPr>
        <p:txBody>
          <a:bodyPr wrap="square" lIns="0" tIns="0" rIns="0" bIns="0" rtlCol="0" anchor="ctr" anchorCtr="0">
            <a:norm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预防级联故障</a:t>
            </a:r>
          </a:p>
        </p:txBody>
      </p:sp>
      <p:sp>
        <p:nvSpPr>
          <p:cNvPr id="10" name="文本框 9">
            <a:extLst>
              <a:ext uri="{FF2B5EF4-FFF2-40B4-BE49-F238E27FC236}">
                <a16:creationId xmlns:a16="http://schemas.microsoft.com/office/drawing/2014/main" id="{A332A8B0-4F0E-65BE-A6E8-81FA4D3598B6}"/>
              </a:ext>
            </a:extLst>
          </p:cNvPr>
          <p:cNvSpPr txBox="1"/>
          <p:nvPr/>
        </p:nvSpPr>
        <p:spPr>
          <a:xfrm>
            <a:off x="359453" y="5767124"/>
            <a:ext cx="1690063"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应用场景</a:t>
            </a:r>
          </a:p>
        </p:txBody>
      </p:sp>
      <p:sp>
        <p:nvSpPr>
          <p:cNvPr id="12" name="矩形 11">
            <a:extLst>
              <a:ext uri="{FF2B5EF4-FFF2-40B4-BE49-F238E27FC236}">
                <a16:creationId xmlns:a16="http://schemas.microsoft.com/office/drawing/2014/main" id="{DA076C8C-905D-0C03-7C87-FB0095537772}"/>
              </a:ext>
            </a:extLst>
          </p:cNvPr>
          <p:cNvSpPr/>
          <p:nvPr/>
        </p:nvSpPr>
        <p:spPr bwMode="auto">
          <a:xfrm>
            <a:off x="446235" y="2623382"/>
            <a:ext cx="3589737" cy="259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spAutoFit/>
          </a:bodyPr>
          <a:lstStyle/>
          <a:p>
            <a:pPr marL="430213" indent="-342900" algn="l" eaLnBrk="1" hangingPunct="1">
              <a:lnSpc>
                <a:spcPct val="150000"/>
              </a:lnSpc>
              <a:buFont typeface="Wingdings" panose="05000000000000000000" pitchFamily="2" charset="2"/>
              <a:buChar char="l"/>
            </a:pPr>
            <a:endParaRPr lang="zh-CN" altLang="en-US" sz="2400" b="1" dirty="0">
              <a:solidFill>
                <a:srgbClr val="44546A"/>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D062F709-0F49-7D79-926F-8A8B06F61E18}"/>
              </a:ext>
            </a:extLst>
          </p:cNvPr>
          <p:cNvSpPr txBox="1"/>
          <p:nvPr/>
        </p:nvSpPr>
        <p:spPr>
          <a:xfrm>
            <a:off x="4527856" y="2825668"/>
            <a:ext cx="7575857"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问题来源</a:t>
            </a:r>
            <a:r>
              <a:rPr lang="zh-CN" altLang="en-US" dirty="0">
                <a:latin typeface="微软雅黑" panose="020B0503020204020204" pitchFamily="34" charset="-122"/>
                <a:ea typeface="微软雅黑" panose="020B0503020204020204" pitchFamily="34" charset="-122"/>
              </a:rPr>
              <a:t>：研究复杂系统中信息、故障、疾病等现象如何在网络中扩散和传播的需求</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问题研究目的</a:t>
            </a:r>
            <a:r>
              <a:rPr lang="zh-CN" altLang="en-US" dirty="0">
                <a:latin typeface="微软雅黑" panose="020B0503020204020204" pitchFamily="34" charset="-122"/>
                <a:ea typeface="微软雅黑" panose="020B0503020204020204" pitchFamily="34" charset="-122"/>
              </a:rPr>
              <a:t>：理解传播过程；在复杂网络中最大化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最小化传播效果</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级联传播研究内容</a:t>
            </a:r>
            <a:r>
              <a:rPr lang="zh-CN" altLang="en-US" dirty="0">
                <a:latin typeface="微软雅黑" panose="020B0503020204020204" pitchFamily="34" charset="-122"/>
                <a:ea typeface="微软雅黑" panose="020B0503020204020204" pitchFamily="34" charset="-122"/>
              </a:rPr>
              <a:t>：级联传播模型、传播影响力最大化、级联传播在不同领域的应用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1026" name="Picture 2" descr="Solved Cascading Behavior in Networks Consider the model we | Chegg.com">
            <a:extLst>
              <a:ext uri="{FF2B5EF4-FFF2-40B4-BE49-F238E27FC236}">
                <a16:creationId xmlns:a16="http://schemas.microsoft.com/office/drawing/2014/main" id="{2E4298D2-5B0E-4B31-E1E6-EC2F91F2D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94" y="2645987"/>
            <a:ext cx="4086294" cy="2707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6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CEE71-7261-0C3D-ABB0-304696A5331D}"/>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17CAB773-049D-0DC7-CFA7-89137EB8CF3B}"/>
              </a:ext>
            </a:extLst>
          </p:cNvPr>
          <p:cNvSpPr/>
          <p:nvPr/>
        </p:nvSpPr>
        <p:spPr>
          <a:xfrm>
            <a:off x="446235" y="237056"/>
            <a:ext cx="7126139" cy="646331"/>
          </a:xfrm>
          <a:prstGeom prst="rect">
            <a:avLst/>
          </a:prstGeom>
        </p:spPr>
        <p:txBody>
          <a:bodyPr wrap="square">
            <a:spAutoFit/>
          </a:bodyPr>
          <a:lstStyle/>
          <a:p>
            <a:pPr marL="87313" lvl="0" eaLnBrk="1" hangingPunct="1"/>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级联传播经典模型</a:t>
            </a:r>
          </a:p>
        </p:txBody>
      </p:sp>
      <p:sp>
        <p:nvSpPr>
          <p:cNvPr id="8" name="矩形 7">
            <a:extLst>
              <a:ext uri="{FF2B5EF4-FFF2-40B4-BE49-F238E27FC236}">
                <a16:creationId xmlns:a16="http://schemas.microsoft.com/office/drawing/2014/main" id="{CE81E988-3FE4-B5F7-2CEA-5E08CD48EC1B}"/>
              </a:ext>
            </a:extLst>
          </p:cNvPr>
          <p:cNvSpPr/>
          <p:nvPr>
            <p:custDataLst>
              <p:tags r:id="rId1"/>
            </p:custDataLst>
          </p:nvPr>
        </p:nvSpPr>
        <p:spPr>
          <a:xfrm>
            <a:off x="276564" y="1445284"/>
            <a:ext cx="5649765" cy="5007767"/>
          </a:xfrm>
          <a:prstGeom prst="rect">
            <a:avLst/>
          </a:prstGeom>
          <a:noFill/>
          <a:ln w="28575">
            <a:solidFill>
              <a:schemeClr val="accent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B38515E-FD28-F1A0-31F2-C74E4D21F5F1}"/>
              </a:ext>
            </a:extLst>
          </p:cNvPr>
          <p:cNvSpPr/>
          <p:nvPr>
            <p:custDataLst>
              <p:tags r:id="rId2"/>
            </p:custDataLst>
          </p:nvPr>
        </p:nvSpPr>
        <p:spPr>
          <a:xfrm>
            <a:off x="1350412" y="1206811"/>
            <a:ext cx="3596548" cy="476947"/>
          </a:xfrm>
          <a:prstGeom prst="rect">
            <a:avLst/>
          </a:prstGeom>
          <a:solidFill>
            <a:schemeClr val="accent5">
              <a:lumMod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b="1" dirty="0"/>
              <a:t>基于非图结构的级联传播模型</a:t>
            </a:r>
          </a:p>
        </p:txBody>
      </p:sp>
      <p:sp>
        <p:nvSpPr>
          <p:cNvPr id="9" name="矩形 8">
            <a:extLst>
              <a:ext uri="{FF2B5EF4-FFF2-40B4-BE49-F238E27FC236}">
                <a16:creationId xmlns:a16="http://schemas.microsoft.com/office/drawing/2014/main" id="{3BE1C35D-B0CA-FB11-1BE2-3000B71908B9}"/>
              </a:ext>
            </a:extLst>
          </p:cNvPr>
          <p:cNvSpPr/>
          <p:nvPr>
            <p:custDataLst>
              <p:tags r:id="rId3"/>
            </p:custDataLst>
          </p:nvPr>
        </p:nvSpPr>
        <p:spPr>
          <a:xfrm>
            <a:off x="6096000" y="1445284"/>
            <a:ext cx="5649765" cy="5007767"/>
          </a:xfrm>
          <a:prstGeom prst="rect">
            <a:avLst/>
          </a:prstGeom>
          <a:noFill/>
          <a:ln w="28575">
            <a:solidFill>
              <a:schemeClr val="accent5">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1DC1ABE-46C1-854B-4AC3-E0429E0C349E}"/>
              </a:ext>
            </a:extLst>
          </p:cNvPr>
          <p:cNvSpPr/>
          <p:nvPr>
            <p:custDataLst>
              <p:tags r:id="rId4"/>
            </p:custDataLst>
          </p:nvPr>
        </p:nvSpPr>
        <p:spPr>
          <a:xfrm>
            <a:off x="7135445" y="1206811"/>
            <a:ext cx="3596548" cy="476947"/>
          </a:xfrm>
          <a:prstGeom prst="rect">
            <a:avLst/>
          </a:prstGeom>
          <a:solidFill>
            <a:schemeClr val="accent5">
              <a:lumMod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b="1" dirty="0"/>
              <a:t>基于图结构的级联传播模型</a:t>
            </a:r>
          </a:p>
        </p:txBody>
      </p:sp>
      <p:sp>
        <p:nvSpPr>
          <p:cNvPr id="12" name="文本框 11">
            <a:extLst>
              <a:ext uri="{FF2B5EF4-FFF2-40B4-BE49-F238E27FC236}">
                <a16:creationId xmlns:a16="http://schemas.microsoft.com/office/drawing/2014/main" id="{7669ADCD-7508-50AE-B534-1D23BA8639A7}"/>
              </a:ext>
            </a:extLst>
          </p:cNvPr>
          <p:cNvSpPr txBox="1"/>
          <p:nvPr/>
        </p:nvSpPr>
        <p:spPr>
          <a:xfrm>
            <a:off x="457214" y="1683758"/>
            <a:ext cx="5480094"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基于非图结构的模型通过数学方式研究基于群体动态的扩散过程，经典模型包括</a:t>
            </a:r>
            <a:r>
              <a:rPr lang="en-US" altLang="zh-CN" dirty="0">
                <a:latin typeface="微软雅黑" panose="020B0503020204020204" pitchFamily="34" charset="-122"/>
                <a:ea typeface="微软雅黑" panose="020B0503020204020204" pitchFamily="34" charset="-122"/>
              </a:rPr>
              <a:t>SIR</a:t>
            </a:r>
            <a:r>
              <a:rPr lang="zh-CN" altLang="en-US" dirty="0">
                <a:latin typeface="微软雅黑" panose="020B0503020204020204" pitchFamily="34" charset="-122"/>
                <a:ea typeface="微软雅黑" panose="020B0503020204020204" pitchFamily="34" charset="-122"/>
              </a:rPr>
              <a:t>模型和</a:t>
            </a:r>
            <a:r>
              <a:rPr lang="en-US" altLang="zh-CN" dirty="0">
                <a:latin typeface="微软雅黑" panose="020B0503020204020204" pitchFamily="34" charset="-122"/>
                <a:ea typeface="微软雅黑" panose="020B0503020204020204" pitchFamily="34" charset="-122"/>
              </a:rPr>
              <a:t>SIS</a:t>
            </a:r>
            <a:r>
              <a:rPr lang="zh-CN" altLang="en-US" dirty="0">
                <a:latin typeface="微软雅黑" panose="020B0503020204020204" pitchFamily="34" charset="-122"/>
                <a:ea typeface="微软雅黑" panose="020B0503020204020204" pitchFamily="34" charset="-122"/>
              </a:rPr>
              <a:t>模型。</a:t>
            </a:r>
          </a:p>
          <a:p>
            <a:endParaRPr lang="zh-CN" altLang="en-US"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3008D33F-FDB2-35FC-28F1-08AC449DA6F8}"/>
              </a:ext>
            </a:extLst>
          </p:cNvPr>
          <p:cNvSpPr txBox="1"/>
          <p:nvPr/>
        </p:nvSpPr>
        <p:spPr>
          <a:xfrm>
            <a:off x="6109068" y="1727148"/>
            <a:ext cx="5625718"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基于图结构的模型通常在个体节点的层面研究，信息从初始节点集开始，根据级联模型在网络中传播。</a:t>
            </a:r>
          </a:p>
        </p:txBody>
      </p:sp>
      <p:sp>
        <p:nvSpPr>
          <p:cNvPr id="19" name="圆角矩形 35">
            <a:extLst>
              <a:ext uri="{FF2B5EF4-FFF2-40B4-BE49-F238E27FC236}">
                <a16:creationId xmlns:a16="http://schemas.microsoft.com/office/drawing/2014/main" id="{8FD08A9E-F422-5A39-3216-6A319418BFB8}"/>
              </a:ext>
            </a:extLst>
          </p:cNvPr>
          <p:cNvSpPr/>
          <p:nvPr>
            <p:custDataLst>
              <p:tags r:id="rId5"/>
            </p:custDataLst>
          </p:nvPr>
        </p:nvSpPr>
        <p:spPr>
          <a:xfrm>
            <a:off x="6178437" y="2597315"/>
            <a:ext cx="5480094" cy="1798111"/>
          </a:xfrm>
          <a:prstGeom prst="roundRect">
            <a:avLst>
              <a:gd name="adj" fmla="val 7338"/>
            </a:avLst>
          </a:prstGeom>
          <a:noFill/>
          <a:ln w="28575">
            <a:solidFill>
              <a:schemeClr val="accent5">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0" name="圆角矩形 35">
            <a:extLst>
              <a:ext uri="{FF2B5EF4-FFF2-40B4-BE49-F238E27FC236}">
                <a16:creationId xmlns:a16="http://schemas.microsoft.com/office/drawing/2014/main" id="{E1384ECB-4AC9-56D2-06A2-B38D8E645F3F}"/>
              </a:ext>
            </a:extLst>
          </p:cNvPr>
          <p:cNvSpPr/>
          <p:nvPr>
            <p:custDataLst>
              <p:tags r:id="rId6"/>
            </p:custDataLst>
          </p:nvPr>
        </p:nvSpPr>
        <p:spPr>
          <a:xfrm>
            <a:off x="6178437" y="4663047"/>
            <a:ext cx="5480094" cy="1672492"/>
          </a:xfrm>
          <a:prstGeom prst="roundRect">
            <a:avLst>
              <a:gd name="adj" fmla="val 7338"/>
            </a:avLst>
          </a:prstGeom>
          <a:noFill/>
          <a:ln w="28575">
            <a:solidFill>
              <a:schemeClr val="accent5">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15" name="Bullet6">
            <a:extLst>
              <a:ext uri="{FF2B5EF4-FFF2-40B4-BE49-F238E27FC236}">
                <a16:creationId xmlns:a16="http://schemas.microsoft.com/office/drawing/2014/main" id="{5ED10F03-DC5A-0E9E-D7BB-A3198845777A}"/>
              </a:ext>
            </a:extLst>
          </p:cNvPr>
          <p:cNvSpPr txBox="1"/>
          <p:nvPr/>
        </p:nvSpPr>
        <p:spPr>
          <a:xfrm flipH="1">
            <a:off x="6348254" y="2416870"/>
            <a:ext cx="1698016" cy="475116"/>
          </a:xfrm>
          <a:prstGeom prst="roundRect">
            <a:avLst>
              <a:gd name="adj" fmla="val 16818"/>
            </a:avLst>
          </a:prstGeom>
          <a:solidFill>
            <a:schemeClr val="accent1"/>
          </a:solidFill>
        </p:spPr>
        <p:txBody>
          <a:bodyPr wrap="square" lIns="0" tIns="0" rIns="0" bIns="0" rtlCol="0" anchor="ctr" anchorCtr="0">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线性阈值模型</a:t>
            </a:r>
          </a:p>
        </p:txBody>
      </p:sp>
      <p:sp>
        <p:nvSpPr>
          <p:cNvPr id="21" name="文本框 20">
            <a:extLst>
              <a:ext uri="{FF2B5EF4-FFF2-40B4-BE49-F238E27FC236}">
                <a16:creationId xmlns:a16="http://schemas.microsoft.com/office/drawing/2014/main" id="{0FE1ADDB-426F-0ED4-8714-407C2FB827F5}"/>
              </a:ext>
            </a:extLst>
          </p:cNvPr>
          <p:cNvSpPr txBox="1"/>
          <p:nvPr/>
        </p:nvSpPr>
        <p:spPr>
          <a:xfrm>
            <a:off x="7977352" y="2843507"/>
            <a:ext cx="3768413" cy="1477328"/>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线性阈值模型</a:t>
            </a:r>
            <a:r>
              <a:rPr lang="zh-CN" altLang="en-US" dirty="0">
                <a:latin typeface="微软雅黑" panose="020B0503020204020204" pitchFamily="34" charset="-122"/>
                <a:ea typeface="微软雅黑" panose="020B0503020204020204" pitchFamily="34" charset="-122"/>
              </a:rPr>
              <a:t>中，节点在邻居中活跃节点的比例达到阈值时变活跃，引发网络中的信息或行为扩散。</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协同</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多节点共同激活邻居节点。</a:t>
            </a:r>
            <a:endParaRPr lang="en-US" altLang="zh-CN" dirty="0">
              <a:latin typeface="微软雅黑" panose="020B0503020204020204" pitchFamily="34" charset="-122"/>
              <a:ea typeface="微软雅黑" panose="020B0503020204020204" pitchFamily="34" charset="-122"/>
            </a:endParaRPr>
          </a:p>
        </p:txBody>
      </p:sp>
      <p:sp>
        <p:nvSpPr>
          <p:cNvPr id="16" name="Bullet6">
            <a:extLst>
              <a:ext uri="{FF2B5EF4-FFF2-40B4-BE49-F238E27FC236}">
                <a16:creationId xmlns:a16="http://schemas.microsoft.com/office/drawing/2014/main" id="{EF5E876F-25BE-C07F-E354-A87894AC407E}"/>
              </a:ext>
            </a:extLst>
          </p:cNvPr>
          <p:cNvSpPr txBox="1"/>
          <p:nvPr/>
        </p:nvSpPr>
        <p:spPr>
          <a:xfrm flipH="1">
            <a:off x="6348254" y="4439393"/>
            <a:ext cx="1698016" cy="475116"/>
          </a:xfrm>
          <a:prstGeom prst="roundRect">
            <a:avLst>
              <a:gd name="adj" fmla="val 16818"/>
            </a:avLst>
          </a:prstGeom>
          <a:solidFill>
            <a:schemeClr val="accent1"/>
          </a:solidFill>
        </p:spPr>
        <p:txBody>
          <a:bodyPr wrap="square" lIns="0" tIns="0" rIns="0" bIns="0" rtlCol="0" anchor="ctr" anchorCtr="0">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独立级联模型</a:t>
            </a:r>
          </a:p>
        </p:txBody>
      </p:sp>
      <p:sp>
        <p:nvSpPr>
          <p:cNvPr id="25" name="文本框 24">
            <a:extLst>
              <a:ext uri="{FF2B5EF4-FFF2-40B4-BE49-F238E27FC236}">
                <a16:creationId xmlns:a16="http://schemas.microsoft.com/office/drawing/2014/main" id="{3189506A-B8A3-DF21-A922-E31E0EEEB1D9}"/>
              </a:ext>
            </a:extLst>
          </p:cNvPr>
          <p:cNvSpPr txBox="1"/>
          <p:nvPr/>
        </p:nvSpPr>
        <p:spPr>
          <a:xfrm>
            <a:off x="7977352" y="4790863"/>
            <a:ext cx="3619149" cy="1477328"/>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独立级联模型中，</a:t>
            </a:r>
            <a:r>
              <a:rPr lang="zh-CN" altLang="en-US" dirty="0">
                <a:latin typeface="微软雅黑" panose="020B0503020204020204" pitchFamily="34" charset="-122"/>
                <a:ea typeface="微软雅黑" panose="020B0503020204020204" pitchFamily="34" charset="-122"/>
              </a:rPr>
              <a:t>节点以独立概率激活其邻居节点，每个活跃节点仅有一次机会影响邻居。</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独立</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节点独立激活邻居节点。</a:t>
            </a:r>
          </a:p>
        </p:txBody>
      </p:sp>
      <p:sp>
        <p:nvSpPr>
          <p:cNvPr id="26" name="圆角矩形 35">
            <a:extLst>
              <a:ext uri="{FF2B5EF4-FFF2-40B4-BE49-F238E27FC236}">
                <a16:creationId xmlns:a16="http://schemas.microsoft.com/office/drawing/2014/main" id="{F93B28A4-1DF1-B4E6-7F50-6C683D16BE38}"/>
              </a:ext>
            </a:extLst>
          </p:cNvPr>
          <p:cNvSpPr/>
          <p:nvPr>
            <p:custDataLst>
              <p:tags r:id="rId7"/>
            </p:custDataLst>
          </p:nvPr>
        </p:nvSpPr>
        <p:spPr>
          <a:xfrm>
            <a:off x="359001" y="2597315"/>
            <a:ext cx="5480094" cy="1798111"/>
          </a:xfrm>
          <a:prstGeom prst="roundRect">
            <a:avLst>
              <a:gd name="adj" fmla="val 7338"/>
            </a:avLst>
          </a:prstGeom>
          <a:noFill/>
          <a:ln w="28575">
            <a:solidFill>
              <a:schemeClr val="accent5">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7" name="圆角矩形 35">
            <a:extLst>
              <a:ext uri="{FF2B5EF4-FFF2-40B4-BE49-F238E27FC236}">
                <a16:creationId xmlns:a16="http://schemas.microsoft.com/office/drawing/2014/main" id="{D95D8A73-7552-6E49-D8F3-551F36854E04}"/>
              </a:ext>
            </a:extLst>
          </p:cNvPr>
          <p:cNvSpPr/>
          <p:nvPr>
            <p:custDataLst>
              <p:tags r:id="rId8"/>
            </p:custDataLst>
          </p:nvPr>
        </p:nvSpPr>
        <p:spPr>
          <a:xfrm>
            <a:off x="359001" y="4663047"/>
            <a:ext cx="5480094" cy="1672492"/>
          </a:xfrm>
          <a:prstGeom prst="roundRect">
            <a:avLst>
              <a:gd name="adj" fmla="val 7338"/>
            </a:avLst>
          </a:prstGeom>
          <a:noFill/>
          <a:ln w="28575">
            <a:solidFill>
              <a:schemeClr val="accent5">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28" name="Bullet6">
            <a:extLst>
              <a:ext uri="{FF2B5EF4-FFF2-40B4-BE49-F238E27FC236}">
                <a16:creationId xmlns:a16="http://schemas.microsoft.com/office/drawing/2014/main" id="{1BE646AF-5507-6F19-DF3B-4B8E47149760}"/>
              </a:ext>
            </a:extLst>
          </p:cNvPr>
          <p:cNvSpPr txBox="1"/>
          <p:nvPr/>
        </p:nvSpPr>
        <p:spPr>
          <a:xfrm flipH="1">
            <a:off x="528818" y="2416870"/>
            <a:ext cx="1698016" cy="475116"/>
          </a:xfrm>
          <a:prstGeom prst="roundRect">
            <a:avLst>
              <a:gd name="adj" fmla="val 16818"/>
            </a:avLst>
          </a:prstGeom>
          <a:solidFill>
            <a:schemeClr val="accent1"/>
          </a:solidFill>
        </p:spPr>
        <p:txBody>
          <a:bodyPr wrap="square" lIns="0" tIns="0" rIns="0" bIns="0" rtlCol="0" anchor="ctr" anchorCtr="0">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SIR</a:t>
            </a:r>
            <a:r>
              <a:rPr lang="zh-CN" altLang="en-US" b="1" dirty="0">
                <a:solidFill>
                  <a:schemeClr val="bg1"/>
                </a:solidFill>
                <a:latin typeface="微软雅黑" panose="020B0503020204020204" pitchFamily="34" charset="-122"/>
                <a:ea typeface="微软雅黑" panose="020B0503020204020204" pitchFamily="34" charset="-122"/>
              </a:rPr>
              <a:t>模型</a:t>
            </a:r>
          </a:p>
        </p:txBody>
      </p:sp>
      <p:sp>
        <p:nvSpPr>
          <p:cNvPr id="29" name="文本框 28">
            <a:extLst>
              <a:ext uri="{FF2B5EF4-FFF2-40B4-BE49-F238E27FC236}">
                <a16:creationId xmlns:a16="http://schemas.microsoft.com/office/drawing/2014/main" id="{F2E50EB1-8521-0049-7073-5E16B2A0B30B}"/>
              </a:ext>
            </a:extLst>
          </p:cNvPr>
          <p:cNvSpPr txBox="1"/>
          <p:nvPr/>
        </p:nvSpPr>
        <p:spPr>
          <a:xfrm>
            <a:off x="2226834" y="2843507"/>
            <a:ext cx="3699495" cy="1200329"/>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SIR</a:t>
            </a:r>
            <a:r>
              <a:rPr lang="zh-CN" altLang="en-US" b="1" dirty="0">
                <a:latin typeface="微软雅黑" panose="020B0503020204020204" pitchFamily="34" charset="-122"/>
                <a:ea typeface="微软雅黑" panose="020B0503020204020204" pitchFamily="34" charset="-122"/>
              </a:rPr>
              <a:t>模型</a:t>
            </a:r>
            <a:r>
              <a:rPr lang="zh-CN" altLang="en-US" dirty="0">
                <a:latin typeface="微软雅黑" panose="020B0503020204020204" pitchFamily="34" charset="-122"/>
                <a:ea typeface="微软雅黑" panose="020B0503020204020204" pitchFamily="34" charset="-122"/>
              </a:rPr>
              <a:t>中，群体被分为易感者、感染者和移除者。一个人被感染一定时间后会变为移除状态，移除状态的个体不再影响他人。</a:t>
            </a:r>
            <a:endParaRPr lang="en-US" altLang="zh-CN" dirty="0">
              <a:latin typeface="微软雅黑" panose="020B0503020204020204" pitchFamily="34" charset="-122"/>
              <a:ea typeface="微软雅黑" panose="020B0503020204020204" pitchFamily="34" charset="-122"/>
            </a:endParaRPr>
          </a:p>
        </p:txBody>
      </p:sp>
      <p:sp>
        <p:nvSpPr>
          <p:cNvPr id="30" name="Bullet6">
            <a:extLst>
              <a:ext uri="{FF2B5EF4-FFF2-40B4-BE49-F238E27FC236}">
                <a16:creationId xmlns:a16="http://schemas.microsoft.com/office/drawing/2014/main" id="{F356AA72-AC7F-5BDB-4319-1C17BE922126}"/>
              </a:ext>
            </a:extLst>
          </p:cNvPr>
          <p:cNvSpPr txBox="1"/>
          <p:nvPr/>
        </p:nvSpPr>
        <p:spPr>
          <a:xfrm flipH="1">
            <a:off x="528818" y="4439393"/>
            <a:ext cx="1698016" cy="475116"/>
          </a:xfrm>
          <a:prstGeom prst="roundRect">
            <a:avLst>
              <a:gd name="adj" fmla="val 16818"/>
            </a:avLst>
          </a:prstGeom>
          <a:solidFill>
            <a:schemeClr val="accent1"/>
          </a:solidFill>
        </p:spPr>
        <p:txBody>
          <a:bodyPr wrap="square" lIns="0" tIns="0" rIns="0" bIns="0" rtlCol="0" anchor="ctr" anchorCtr="0">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SIS</a:t>
            </a:r>
            <a:r>
              <a:rPr lang="zh-CN" altLang="en-US" b="1" dirty="0">
                <a:solidFill>
                  <a:schemeClr val="bg1"/>
                </a:solidFill>
                <a:latin typeface="微软雅黑" panose="020B0503020204020204" pitchFamily="34" charset="-122"/>
                <a:ea typeface="微软雅黑" panose="020B0503020204020204" pitchFamily="34" charset="-122"/>
              </a:rPr>
              <a:t>模型</a:t>
            </a:r>
          </a:p>
        </p:txBody>
      </p:sp>
      <p:sp>
        <p:nvSpPr>
          <p:cNvPr id="31" name="文本框 30">
            <a:extLst>
              <a:ext uri="{FF2B5EF4-FFF2-40B4-BE49-F238E27FC236}">
                <a16:creationId xmlns:a16="http://schemas.microsoft.com/office/drawing/2014/main" id="{29BEB3B7-BDBE-B539-19EF-476E9ED5A13A}"/>
              </a:ext>
            </a:extLst>
          </p:cNvPr>
          <p:cNvSpPr txBox="1"/>
          <p:nvPr/>
        </p:nvSpPr>
        <p:spPr>
          <a:xfrm>
            <a:off x="2226834" y="4929362"/>
            <a:ext cx="3710474" cy="1200329"/>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SIS</a:t>
            </a:r>
            <a:r>
              <a:rPr lang="zh-CN" altLang="en-US" b="1" dirty="0">
                <a:latin typeface="微软雅黑" panose="020B0503020204020204" pitchFamily="34" charset="-122"/>
                <a:ea typeface="微软雅黑" panose="020B0503020204020204" pitchFamily="34" charset="-122"/>
              </a:rPr>
              <a:t>模型</a:t>
            </a:r>
            <a:r>
              <a:rPr lang="zh-CN" altLang="en-US" dirty="0">
                <a:latin typeface="微软雅黑" panose="020B0503020204020204" pitchFamily="34" charset="-122"/>
                <a:ea typeface="微软雅黑" panose="020B0503020204020204" pitchFamily="34" charset="-122"/>
              </a:rPr>
              <a:t>中，群体被分为易感者和感染者。个体在感染后恢复为易感状态，并可能再次被感染，从而在群体中反复传播疾病。</a:t>
            </a:r>
          </a:p>
        </p:txBody>
      </p:sp>
      <p:pic>
        <p:nvPicPr>
          <p:cNvPr id="2050" name="Picture 2" descr="Image result for SIR model">
            <a:extLst>
              <a:ext uri="{FF2B5EF4-FFF2-40B4-BE49-F238E27FC236}">
                <a16:creationId xmlns:a16="http://schemas.microsoft.com/office/drawing/2014/main" id="{B967EB19-7D1A-FDE9-A645-E6DF650A26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8229" y="3009034"/>
            <a:ext cx="1824365" cy="10567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IS model">
            <a:extLst>
              <a:ext uri="{FF2B5EF4-FFF2-40B4-BE49-F238E27FC236}">
                <a16:creationId xmlns:a16="http://schemas.microsoft.com/office/drawing/2014/main" id="{66BA749A-9D28-3846-29C9-2D54E3877D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229" y="5041487"/>
            <a:ext cx="1769647" cy="10119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dependent Cascade Model Example">
            <a:extLst>
              <a:ext uri="{FF2B5EF4-FFF2-40B4-BE49-F238E27FC236}">
                <a16:creationId xmlns:a16="http://schemas.microsoft.com/office/drawing/2014/main" id="{47E87722-0AFD-8D2E-C4AC-DB9868CD693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06104" y="4997138"/>
            <a:ext cx="1658681" cy="11884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near Threshold Model Example">
            <a:extLst>
              <a:ext uri="{FF2B5EF4-FFF2-40B4-BE49-F238E27FC236}">
                <a16:creationId xmlns:a16="http://schemas.microsoft.com/office/drawing/2014/main" id="{4DD38A1C-EE83-5A24-47F4-F30C41326ED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44982" y="3028751"/>
            <a:ext cx="1732370" cy="120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17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P spid="19" grpId="0" animBg="1"/>
      <p:bldP spid="20" grpId="0" animBg="1"/>
      <p:bldP spid="26"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32D2E-733C-AC0F-0716-87850D312472}"/>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F36A4900-DDF8-4FEB-0B1A-18C84BDE4976}"/>
              </a:ext>
            </a:extLst>
          </p:cNvPr>
          <p:cNvSpPr/>
          <p:nvPr/>
        </p:nvSpPr>
        <p:spPr>
          <a:xfrm>
            <a:off x="446235" y="237056"/>
            <a:ext cx="7126139" cy="646331"/>
          </a:xfrm>
          <a:prstGeom prst="rect">
            <a:avLst/>
          </a:prstGeom>
        </p:spPr>
        <p:txBody>
          <a:bodyPr wrap="square">
            <a:spAutoFit/>
          </a:bodyPr>
          <a:lstStyle/>
          <a:p>
            <a:pPr marL="87313" lvl="0" eaLnBrk="1" hangingPunct="1"/>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影响力最大化问题</a:t>
            </a:r>
          </a:p>
        </p:txBody>
      </p:sp>
      <p:sp>
        <p:nvSpPr>
          <p:cNvPr id="2" name="圆角矩形 35">
            <a:extLst>
              <a:ext uri="{FF2B5EF4-FFF2-40B4-BE49-F238E27FC236}">
                <a16:creationId xmlns:a16="http://schemas.microsoft.com/office/drawing/2014/main" id="{40727081-AE0D-5831-C28A-229DD2A1D83D}"/>
              </a:ext>
            </a:extLst>
          </p:cNvPr>
          <p:cNvSpPr/>
          <p:nvPr>
            <p:custDataLst>
              <p:tags r:id="rId1"/>
            </p:custDataLst>
          </p:nvPr>
        </p:nvSpPr>
        <p:spPr>
          <a:xfrm>
            <a:off x="338830" y="1420697"/>
            <a:ext cx="11514340" cy="2532737"/>
          </a:xfrm>
          <a:prstGeom prst="roundRect">
            <a:avLst>
              <a:gd name="adj" fmla="val 7338"/>
            </a:avLst>
          </a:prstGeom>
          <a:noFill/>
          <a:ln w="28575">
            <a:solidFill>
              <a:schemeClr val="accent5">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dirty="0">
                <a:sym typeface="+mn-ea"/>
              </a:rPr>
              <a:t>c</a:t>
            </a:r>
            <a:endParaRPr lang="zh-CN" altLang="en-US" dirty="0">
              <a:sym typeface="+mn-ea"/>
            </a:endParaRPr>
          </a:p>
        </p:txBody>
      </p:sp>
      <p:sp>
        <p:nvSpPr>
          <p:cNvPr id="5" name="Bullet6">
            <a:extLst>
              <a:ext uri="{FF2B5EF4-FFF2-40B4-BE49-F238E27FC236}">
                <a16:creationId xmlns:a16="http://schemas.microsoft.com/office/drawing/2014/main" id="{23E7D93D-E275-D158-BCB3-1859458A3D1D}"/>
              </a:ext>
            </a:extLst>
          </p:cNvPr>
          <p:cNvSpPr txBox="1"/>
          <p:nvPr/>
        </p:nvSpPr>
        <p:spPr>
          <a:xfrm flipH="1">
            <a:off x="5045959" y="1183140"/>
            <a:ext cx="2100082" cy="475116"/>
          </a:xfrm>
          <a:prstGeom prst="roundRect">
            <a:avLst>
              <a:gd name="adj" fmla="val 16818"/>
            </a:avLst>
          </a:prstGeom>
          <a:solidFill>
            <a:schemeClr val="accent1"/>
          </a:solidFill>
        </p:spPr>
        <p:txBody>
          <a:bodyPr wrap="square" lIns="0" tIns="0" rIns="0" bIns="0" rtlCol="0" anchor="ctr" anchorCtr="0">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影响力最大化问题</a:t>
            </a:r>
          </a:p>
        </p:txBody>
      </p:sp>
      <p:sp>
        <p:nvSpPr>
          <p:cNvPr id="16" name="文本框 15">
            <a:extLst>
              <a:ext uri="{FF2B5EF4-FFF2-40B4-BE49-F238E27FC236}">
                <a16:creationId xmlns:a16="http://schemas.microsoft.com/office/drawing/2014/main" id="{02D53398-5EC0-4659-78FC-25EDBBA71F11}"/>
              </a:ext>
            </a:extLst>
          </p:cNvPr>
          <p:cNvSpPr txBox="1"/>
          <p:nvPr/>
        </p:nvSpPr>
        <p:spPr>
          <a:xfrm>
            <a:off x="3562540" y="1754150"/>
            <a:ext cx="8237253" cy="2031325"/>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问题背景</a:t>
            </a:r>
            <a:r>
              <a:rPr lang="zh-CN" altLang="en-US" dirty="0">
                <a:latin typeface="微软雅黑" panose="020B0503020204020204" pitchFamily="34" charset="-122"/>
                <a:ea typeface="微软雅黑" panose="020B0503020204020204" pitchFamily="34" charset="-122"/>
              </a:rPr>
              <a:t>：网络中的节点具有不同的传播能力，一些节点处于战略位置，能比其他节点更有效地传播信息。</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研究目的</a:t>
            </a:r>
            <a:r>
              <a:rPr lang="zh-CN" altLang="en-US" dirty="0">
                <a:latin typeface="微软雅黑" panose="020B0503020204020204" pitchFamily="34" charset="-122"/>
                <a:ea typeface="微软雅黑" panose="020B0503020204020204" pitchFamily="34" charset="-122"/>
              </a:rPr>
              <a:t>：找到</a:t>
            </a:r>
            <a:r>
              <a:rPr lang="zh-CN" altLang="en-US" b="1" dirty="0">
                <a:latin typeface="微软雅黑" panose="020B0503020204020204" pitchFamily="34" charset="-122"/>
                <a:ea typeface="微软雅黑" panose="020B0503020204020204" pitchFamily="34" charset="-122"/>
              </a:rPr>
              <a:t>最具传播能力的节点集</a:t>
            </a:r>
            <a:r>
              <a:rPr lang="zh-CN" altLang="en-US" dirty="0">
                <a:latin typeface="微软雅黑" panose="020B0503020204020204" pitchFamily="34" charset="-122"/>
                <a:ea typeface="微软雅黑" panose="020B0503020204020204" pitchFamily="34" charset="-122"/>
              </a:rPr>
              <a:t>，最大化网络中的信息传播。</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问题定义</a:t>
            </a:r>
            <a:r>
              <a:rPr lang="zh-CN" altLang="en-US" dirty="0">
                <a:latin typeface="微软雅黑" panose="020B0503020204020204" pitchFamily="34" charset="-122"/>
                <a:ea typeface="微软雅黑" panose="020B0503020204020204" pitchFamily="34" charset="-122"/>
              </a:rPr>
              <a:t>：设节点集</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的影响力</a:t>
            </a:r>
            <a:r>
              <a:rPr lang="en-US" altLang="zh-CN" dirty="0">
                <a:latin typeface="微软雅黑" panose="020B0503020204020204" pitchFamily="34" charset="-122"/>
                <a:ea typeface="微软雅黑" panose="020B0503020204020204" pitchFamily="34" charset="-122"/>
              </a:rPr>
              <a:t>I(S)</a:t>
            </a:r>
            <a:r>
              <a:rPr lang="zh-CN" altLang="en-US" dirty="0">
                <a:latin typeface="微软雅黑" panose="020B0503020204020204" pitchFamily="34" charset="-122"/>
                <a:ea typeface="微软雅黑" panose="020B0503020204020204" pitchFamily="34" charset="-122"/>
              </a:rPr>
              <a:t>为节点集</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预期能够激活的节点数量。影响力最大化问题为给定固定参数</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，找到包含</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个节点的集合</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，使得</a:t>
            </a:r>
            <a:r>
              <a:rPr lang="en-US" altLang="zh-CN" b="1" dirty="0">
                <a:latin typeface="微软雅黑" panose="020B0503020204020204" pitchFamily="34" charset="-122"/>
                <a:ea typeface="微软雅黑" panose="020B0503020204020204" pitchFamily="34" charset="-122"/>
              </a:rPr>
              <a:t>I(S)</a:t>
            </a:r>
            <a:r>
              <a:rPr lang="zh-CN" altLang="en-US" b="1" dirty="0">
                <a:latin typeface="微软雅黑" panose="020B0503020204020204" pitchFamily="34" charset="-122"/>
                <a:ea typeface="微软雅黑" panose="020B0503020204020204" pitchFamily="34" charset="-122"/>
              </a:rPr>
              <a:t>为最大值</a:t>
            </a:r>
            <a:r>
              <a:rPr lang="zh-CN" altLang="en-US" dirty="0">
                <a:latin typeface="微软雅黑" panose="020B0503020204020204" pitchFamily="34" charset="-122"/>
                <a:ea typeface="微软雅黑" panose="020B0503020204020204" pitchFamily="34" charset="-122"/>
              </a:rPr>
              <a:t>。在多数级联模型下，该问题是</a:t>
            </a:r>
            <a:r>
              <a:rPr lang="en-US" altLang="zh-CN" dirty="0">
                <a:latin typeface="微软雅黑" panose="020B0503020204020204" pitchFamily="34" charset="-122"/>
                <a:ea typeface="微软雅黑" panose="020B0503020204020204" pitchFamily="34" charset="-122"/>
              </a:rPr>
              <a:t>NP</a:t>
            </a:r>
            <a:r>
              <a:rPr lang="zh-CN" altLang="en-US" dirty="0">
                <a:latin typeface="微软雅黑" panose="020B0503020204020204" pitchFamily="34" charset="-122"/>
                <a:ea typeface="微软雅黑" panose="020B0503020204020204" pitchFamily="34" charset="-122"/>
              </a:rPr>
              <a:t>难问题。</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应用领域</a:t>
            </a:r>
            <a:r>
              <a:rPr lang="zh-CN" altLang="en-US" dirty="0">
                <a:latin typeface="微软雅黑" panose="020B0503020204020204" pitchFamily="34" charset="-122"/>
                <a:ea typeface="微软雅黑" panose="020B0503020204020204" pitchFamily="34" charset="-122"/>
              </a:rPr>
              <a:t>：病毒式营销、级联故障检测等。</a:t>
            </a:r>
            <a:endParaRPr lang="en-US" altLang="zh-CN" dirty="0">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A7F7EAD8-1A09-7828-CAA8-1330B9B46290}"/>
              </a:ext>
            </a:extLst>
          </p:cNvPr>
          <p:cNvPicPr>
            <a:picLocks noChangeAspect="1"/>
          </p:cNvPicPr>
          <p:nvPr/>
        </p:nvPicPr>
        <p:blipFill>
          <a:blip r:embed="rId7"/>
          <a:stretch>
            <a:fillRect/>
          </a:stretch>
        </p:blipFill>
        <p:spPr>
          <a:xfrm>
            <a:off x="522434" y="1501155"/>
            <a:ext cx="2856502" cy="23718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矩形 18">
            <a:extLst>
              <a:ext uri="{FF2B5EF4-FFF2-40B4-BE49-F238E27FC236}">
                <a16:creationId xmlns:a16="http://schemas.microsoft.com/office/drawing/2014/main" id="{3C7948E1-C6B3-26BF-7EA0-189D72610FDE}"/>
              </a:ext>
            </a:extLst>
          </p:cNvPr>
          <p:cNvSpPr/>
          <p:nvPr>
            <p:custDataLst>
              <p:tags r:id="rId2"/>
            </p:custDataLst>
          </p:nvPr>
        </p:nvSpPr>
        <p:spPr>
          <a:xfrm>
            <a:off x="1463673" y="4222053"/>
            <a:ext cx="1836541" cy="476947"/>
          </a:xfrm>
          <a:prstGeom prst="rect">
            <a:avLst/>
          </a:prstGeom>
          <a:solidFill>
            <a:schemeClr val="accent5">
              <a:lumMod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b="1" dirty="0"/>
              <a:t>子模级联函数</a:t>
            </a:r>
          </a:p>
        </p:txBody>
      </p:sp>
      <p:sp>
        <p:nvSpPr>
          <p:cNvPr id="20" name="矩形 19">
            <a:extLst>
              <a:ext uri="{FF2B5EF4-FFF2-40B4-BE49-F238E27FC236}">
                <a16:creationId xmlns:a16="http://schemas.microsoft.com/office/drawing/2014/main" id="{207E5FC6-3B51-0717-6B8C-6B21CAAA6645}"/>
              </a:ext>
            </a:extLst>
          </p:cNvPr>
          <p:cNvSpPr/>
          <p:nvPr>
            <p:custDataLst>
              <p:tags r:id="rId3"/>
            </p:custDataLst>
          </p:nvPr>
        </p:nvSpPr>
        <p:spPr>
          <a:xfrm>
            <a:off x="9072726" y="4222054"/>
            <a:ext cx="1836541" cy="476947"/>
          </a:xfrm>
          <a:prstGeom prst="rect">
            <a:avLst/>
          </a:prstGeom>
          <a:solidFill>
            <a:schemeClr val="accent5">
              <a:lumMod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b="1" dirty="0"/>
              <a:t>核心性</a:t>
            </a:r>
          </a:p>
        </p:txBody>
      </p:sp>
      <p:sp>
        <p:nvSpPr>
          <p:cNvPr id="21" name="矩形 20">
            <a:extLst>
              <a:ext uri="{FF2B5EF4-FFF2-40B4-BE49-F238E27FC236}">
                <a16:creationId xmlns:a16="http://schemas.microsoft.com/office/drawing/2014/main" id="{819B1C62-79FF-DA7F-8FDB-40B09030E6E2}"/>
              </a:ext>
            </a:extLst>
          </p:cNvPr>
          <p:cNvSpPr/>
          <p:nvPr>
            <p:custDataLst>
              <p:tags r:id="rId4"/>
            </p:custDataLst>
          </p:nvPr>
        </p:nvSpPr>
        <p:spPr>
          <a:xfrm>
            <a:off x="5292485" y="4222053"/>
            <a:ext cx="1836541" cy="476947"/>
          </a:xfrm>
          <a:prstGeom prst="rect">
            <a:avLst/>
          </a:prstGeom>
          <a:solidFill>
            <a:schemeClr val="accent5">
              <a:lumMod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b="1" dirty="0"/>
              <a:t>中心性</a:t>
            </a:r>
          </a:p>
        </p:txBody>
      </p:sp>
      <p:sp>
        <p:nvSpPr>
          <p:cNvPr id="22" name="箭头: 右 21">
            <a:extLst>
              <a:ext uri="{FF2B5EF4-FFF2-40B4-BE49-F238E27FC236}">
                <a16:creationId xmlns:a16="http://schemas.microsoft.com/office/drawing/2014/main" id="{06C4078D-1D59-9BD5-A2AF-AABCFB0B5CFF}"/>
              </a:ext>
            </a:extLst>
          </p:cNvPr>
          <p:cNvSpPr/>
          <p:nvPr/>
        </p:nvSpPr>
        <p:spPr bwMode="auto">
          <a:xfrm rot="5400000">
            <a:off x="4107056" y="3838624"/>
            <a:ext cx="323240" cy="1035424"/>
          </a:xfrm>
          <a:prstGeom prst="rightArrow">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430213" indent="-342900" algn="l" eaLnBrk="1" hangingPunct="1">
              <a:lnSpc>
                <a:spcPct val="150000"/>
              </a:lnSpc>
              <a:buFont typeface="Wingdings" panose="05000000000000000000" pitchFamily="2" charset="2"/>
              <a:buChar char="l"/>
            </a:pPr>
            <a:endParaRPr lang="zh-CN" altLang="en-US" sz="2400" b="1" dirty="0">
              <a:solidFill>
                <a:srgbClr val="44546A"/>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文本框 25">
            <a:extLst>
              <a:ext uri="{FF2B5EF4-FFF2-40B4-BE49-F238E27FC236}">
                <a16:creationId xmlns:a16="http://schemas.microsoft.com/office/drawing/2014/main" id="{FDC2DBF5-E59E-9CA2-5898-1CDE1C79F5E4}"/>
              </a:ext>
            </a:extLst>
          </p:cNvPr>
          <p:cNvSpPr txBox="1"/>
          <p:nvPr/>
        </p:nvSpPr>
        <p:spPr>
          <a:xfrm>
            <a:off x="506354" y="4866618"/>
            <a:ext cx="3877916"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性质</a:t>
            </a:r>
            <a:r>
              <a:rPr lang="zh-CN" altLang="en-US" dirty="0">
                <a:latin typeface="微软雅黑" panose="020B0503020204020204" pitchFamily="34" charset="-122"/>
                <a:ea typeface="微软雅黑" panose="020B0503020204020204" pitchFamily="34" charset="-122"/>
              </a:rPr>
              <a:t>：级联传播模型中，影响力函数是子模的，即具有递减收益的性质。</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算法思路</a:t>
            </a:r>
            <a:r>
              <a:rPr lang="zh-CN" altLang="en-US" dirty="0">
                <a:latin typeface="微软雅黑" panose="020B0503020204020204" pitchFamily="34" charset="-122"/>
                <a:ea typeface="微软雅黑" panose="020B0503020204020204" pitchFamily="34" charset="-122"/>
              </a:rPr>
              <a:t>：</a:t>
            </a:r>
            <a:r>
              <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使用爬山算法寻找影响力最大化问题的近似解。 </a:t>
            </a: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b="1" dirty="0">
                <a:latin typeface="微软雅黑" panose="020B0503020204020204" pitchFamily="34" charset="-122"/>
                <a:ea typeface="微软雅黑" panose="020B0503020204020204" pitchFamily="34" charset="-122"/>
              </a:rPr>
              <a:t>效果</a:t>
            </a:r>
            <a:r>
              <a:rPr lang="zh-CN" altLang="en-US" dirty="0">
                <a:latin typeface="微软雅黑" panose="020B0503020204020204" pitchFamily="34" charset="-122"/>
                <a:ea typeface="微软雅黑" panose="020B0503020204020204" pitchFamily="34" charset="-122"/>
              </a:rPr>
              <a:t>：</a:t>
            </a:r>
            <a:r>
              <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保证在63%的范围内找到接近最优解的结果</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4C3AD070-7C74-B150-03A7-8D8268594D00}"/>
              </a:ext>
            </a:extLst>
          </p:cNvPr>
          <p:cNvSpPr txBox="1"/>
          <p:nvPr/>
        </p:nvSpPr>
        <p:spPr>
          <a:xfrm>
            <a:off x="4505577" y="4848415"/>
            <a:ext cx="3793908" cy="1200329"/>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背景</a:t>
            </a:r>
            <a:r>
              <a:rPr lang="zh-CN" altLang="en-US" dirty="0">
                <a:latin typeface="微软雅黑" panose="020B0503020204020204" pitchFamily="34" charset="-122"/>
                <a:ea typeface="微软雅黑" panose="020B0503020204020204" pitchFamily="34" charset="-122"/>
              </a:rPr>
              <a:t>：节点在网络中的影响力与其在网络中的位置有关。</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相关度量</a:t>
            </a:r>
            <a:r>
              <a:rPr lang="zh-CN" altLang="en-US" dirty="0">
                <a:latin typeface="微软雅黑" panose="020B0503020204020204" pitchFamily="34" charset="-122"/>
                <a:ea typeface="微软雅黑" panose="020B0503020204020204" pitchFamily="34" charset="-122"/>
              </a:rPr>
              <a:t>：度、介数、接近中心度等。</a:t>
            </a:r>
          </a:p>
        </p:txBody>
      </p:sp>
      <p:sp>
        <p:nvSpPr>
          <p:cNvPr id="29" name="文本框 28">
            <a:extLst>
              <a:ext uri="{FF2B5EF4-FFF2-40B4-BE49-F238E27FC236}">
                <a16:creationId xmlns:a16="http://schemas.microsoft.com/office/drawing/2014/main" id="{7F2AA3AE-8632-35FD-0E82-3096BFD58182}"/>
              </a:ext>
            </a:extLst>
          </p:cNvPr>
          <p:cNvSpPr txBox="1"/>
          <p:nvPr/>
        </p:nvSpPr>
        <p:spPr>
          <a:xfrm>
            <a:off x="8245183" y="4837138"/>
            <a:ext cx="3793908" cy="1477328"/>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背景</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Kitsak</a:t>
            </a:r>
            <a:r>
              <a:rPr lang="zh-CN" altLang="en-US" dirty="0">
                <a:latin typeface="微软雅黑" panose="020B0503020204020204" pitchFamily="34" charset="-122"/>
                <a:ea typeface="微软雅黑" panose="020B0503020204020204" pitchFamily="34" charset="-122"/>
              </a:rPr>
              <a:t>等人研究表明，在很多网络中，节点的核心性在评估其对信息传播的影响时比传统中心性指标更有效。</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相关算法</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k-core</a:t>
            </a:r>
            <a:r>
              <a:rPr lang="zh-CN" altLang="en-US" dirty="0">
                <a:latin typeface="微软雅黑" panose="020B0503020204020204" pitchFamily="34" charset="-122"/>
                <a:ea typeface="微软雅黑" panose="020B0503020204020204" pitchFamily="34" charset="-122"/>
              </a:rPr>
              <a:t>算法。</a:t>
            </a:r>
          </a:p>
        </p:txBody>
      </p:sp>
      <p:sp>
        <p:nvSpPr>
          <p:cNvPr id="15" name="Bullet6">
            <a:extLst>
              <a:ext uri="{FF2B5EF4-FFF2-40B4-BE49-F238E27FC236}">
                <a16:creationId xmlns:a16="http://schemas.microsoft.com/office/drawing/2014/main" id="{DEA955C3-A2CD-41B7-9A58-93FC055119A3}"/>
              </a:ext>
            </a:extLst>
          </p:cNvPr>
          <p:cNvSpPr txBox="1"/>
          <p:nvPr/>
        </p:nvSpPr>
        <p:spPr>
          <a:xfrm flipH="1">
            <a:off x="3754351" y="3969778"/>
            <a:ext cx="1035425" cy="317109"/>
          </a:xfrm>
          <a:prstGeom prst="roundRect">
            <a:avLst>
              <a:gd name="adj" fmla="val 16818"/>
            </a:avLst>
          </a:prstGeom>
          <a:solidFill>
            <a:schemeClr val="accent1"/>
          </a:solidFill>
        </p:spPr>
        <p:txBody>
          <a:bodyPr wrap="square" lIns="0" tIns="0" rIns="0" bIns="0" rtlCol="0" anchor="ctr" anchorCtr="0">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处理方法</a:t>
            </a:r>
          </a:p>
        </p:txBody>
      </p:sp>
      <p:sp>
        <p:nvSpPr>
          <p:cNvPr id="17" name="箭头: 右 16">
            <a:extLst>
              <a:ext uri="{FF2B5EF4-FFF2-40B4-BE49-F238E27FC236}">
                <a16:creationId xmlns:a16="http://schemas.microsoft.com/office/drawing/2014/main" id="{70E24BBA-8F54-4189-BCE7-D6BF1C379A36}"/>
              </a:ext>
            </a:extLst>
          </p:cNvPr>
          <p:cNvSpPr/>
          <p:nvPr/>
        </p:nvSpPr>
        <p:spPr bwMode="auto">
          <a:xfrm rot="5400000">
            <a:off x="7936377" y="3833557"/>
            <a:ext cx="323240" cy="1035424"/>
          </a:xfrm>
          <a:prstGeom prst="rightArrow">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430213" indent="-342900" algn="l" eaLnBrk="1" hangingPunct="1">
              <a:lnSpc>
                <a:spcPct val="150000"/>
              </a:lnSpc>
              <a:buFont typeface="Wingdings" panose="05000000000000000000" pitchFamily="2" charset="2"/>
              <a:buChar char="l"/>
            </a:pPr>
            <a:endParaRPr lang="zh-CN" altLang="en-US" sz="2400" b="1" dirty="0">
              <a:solidFill>
                <a:srgbClr val="44546A"/>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Bullet6">
            <a:extLst>
              <a:ext uri="{FF2B5EF4-FFF2-40B4-BE49-F238E27FC236}">
                <a16:creationId xmlns:a16="http://schemas.microsoft.com/office/drawing/2014/main" id="{91444C7E-2855-4C61-8836-21A862D203B2}"/>
              </a:ext>
            </a:extLst>
          </p:cNvPr>
          <p:cNvSpPr txBox="1"/>
          <p:nvPr/>
        </p:nvSpPr>
        <p:spPr>
          <a:xfrm flipH="1">
            <a:off x="7583672" y="3964711"/>
            <a:ext cx="1035425" cy="317109"/>
          </a:xfrm>
          <a:prstGeom prst="roundRect">
            <a:avLst>
              <a:gd name="adj" fmla="val 16818"/>
            </a:avLst>
          </a:prstGeom>
          <a:solidFill>
            <a:schemeClr val="accent1"/>
          </a:solidFill>
        </p:spPr>
        <p:txBody>
          <a:bodyPr wrap="square" lIns="0" tIns="0" rIns="0" bIns="0" rtlCol="0" anchor="ctr" anchorCtr="0">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处理方法</a:t>
            </a:r>
          </a:p>
        </p:txBody>
      </p:sp>
    </p:spTree>
    <p:extLst>
      <p:ext uri="{BB962C8B-B14F-4D97-AF65-F5344CB8AC3E}">
        <p14:creationId xmlns:p14="http://schemas.microsoft.com/office/powerpoint/2010/main" val="405666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E9B06-3C2D-BC29-4EB2-F061AAFB0885}"/>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5657D3C4-01F3-9381-C87A-2435A51A02AE}"/>
              </a:ext>
            </a:extLst>
          </p:cNvPr>
          <p:cNvSpPr txBox="1"/>
          <p:nvPr/>
        </p:nvSpPr>
        <p:spPr>
          <a:xfrm>
            <a:off x="238179" y="1612808"/>
            <a:ext cx="11622703" cy="2222580"/>
          </a:xfrm>
          <a:prstGeom prst="rect">
            <a:avLst/>
          </a:prstGeom>
          <a:noFill/>
          <a:ln>
            <a:solidFill>
              <a:srgbClr val="02409A"/>
            </a:solidFill>
          </a:ln>
        </p:spPr>
        <p:txBody>
          <a:bodyPr wrap="square" rtlCol="0" anchor="ctr" anchorCtr="0">
            <a:noAutofit/>
          </a:bodyPr>
          <a:lstStyle/>
          <a:p>
            <a:pPr>
              <a:lnSpc>
                <a:spcPct val="125000"/>
              </a:lnSpc>
            </a:pP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F17A74F0-D5B7-D12B-124D-E3E785A94B93}"/>
              </a:ext>
            </a:extLst>
          </p:cNvPr>
          <p:cNvSpPr/>
          <p:nvPr/>
        </p:nvSpPr>
        <p:spPr>
          <a:xfrm>
            <a:off x="446235" y="237056"/>
            <a:ext cx="7126139" cy="646331"/>
          </a:xfrm>
          <a:prstGeom prst="rect">
            <a:avLst/>
          </a:prstGeom>
        </p:spPr>
        <p:txBody>
          <a:bodyPr wrap="square">
            <a:spAutoFit/>
          </a:bodyPr>
          <a:lstStyle/>
          <a:p>
            <a:pPr marL="87313" lvl="0" eaLnBrk="1" hangingPunct="1"/>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传播模型的应用</a:t>
            </a:r>
            <a:r>
              <a:rPr lang="en-US" altLang="zh-CN"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a:t>
            </a:r>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流行病传播</a:t>
            </a:r>
          </a:p>
        </p:txBody>
      </p:sp>
      <p:sp>
        <p:nvSpPr>
          <p:cNvPr id="2" name="文本框 1">
            <a:extLst>
              <a:ext uri="{FF2B5EF4-FFF2-40B4-BE49-F238E27FC236}">
                <a16:creationId xmlns:a16="http://schemas.microsoft.com/office/drawing/2014/main" id="{96D82A51-DBB8-1929-AB34-2DBD5394AF54}"/>
              </a:ext>
            </a:extLst>
          </p:cNvPr>
          <p:cNvSpPr txBox="1"/>
          <p:nvPr/>
        </p:nvSpPr>
        <p:spPr>
          <a:xfrm>
            <a:off x="238179" y="1286895"/>
            <a:ext cx="11622702" cy="338554"/>
          </a:xfrm>
          <a:prstGeom prst="rect">
            <a:avLst/>
          </a:prstGeom>
          <a:solidFill>
            <a:srgbClr val="02409A"/>
          </a:solidFill>
          <a:ln w="12700">
            <a:solidFill>
              <a:srgbClr val="02409A"/>
            </a:solidFill>
          </a:ln>
        </p:spPr>
        <p:txBody>
          <a:bodyPr wrap="square">
            <a:spAutoFit/>
          </a:bodyPr>
          <a:lstStyle>
            <a:defPPr>
              <a:defRPr lang="zh-CN"/>
            </a:defPPr>
            <a:lvl1pPr>
              <a:defRPr sz="1800" b="1" kern="100">
                <a:solidFill>
                  <a:srgbClr val="024099"/>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285750" indent="-285750">
              <a:buFont typeface="Wingdings" panose="05000000000000000000" pitchFamily="2" charset="2"/>
              <a:buChar char="Ø"/>
            </a:pPr>
            <a:r>
              <a:rPr lang="zh-CN" altLang="en-US" sz="1600" dirty="0">
                <a:solidFill>
                  <a:schemeClr val="bg1"/>
                </a:solidFill>
              </a:rPr>
              <a:t>预测流行病传播</a:t>
            </a:r>
          </a:p>
        </p:txBody>
      </p:sp>
      <p:sp>
        <p:nvSpPr>
          <p:cNvPr id="6" name="文本框 5">
            <a:extLst>
              <a:ext uri="{FF2B5EF4-FFF2-40B4-BE49-F238E27FC236}">
                <a16:creationId xmlns:a16="http://schemas.microsoft.com/office/drawing/2014/main" id="{25544570-33DB-BD14-6ACD-049F58071414}"/>
              </a:ext>
            </a:extLst>
          </p:cNvPr>
          <p:cNvSpPr txBox="1"/>
          <p:nvPr/>
        </p:nvSpPr>
        <p:spPr>
          <a:xfrm>
            <a:off x="238179" y="4300116"/>
            <a:ext cx="11622703" cy="2154472"/>
          </a:xfrm>
          <a:prstGeom prst="rect">
            <a:avLst/>
          </a:prstGeom>
          <a:noFill/>
          <a:ln>
            <a:solidFill>
              <a:srgbClr val="02409A"/>
            </a:solidFill>
          </a:ln>
        </p:spPr>
        <p:txBody>
          <a:bodyPr wrap="square" rtlCol="0" anchor="ctr" anchorCtr="0">
            <a:noAutofit/>
          </a:bodyPr>
          <a:lstStyle/>
          <a:p>
            <a:pPr marL="285750" indent="-285750">
              <a:lnSpc>
                <a:spcPct val="125000"/>
              </a:lnSpc>
              <a:buFont typeface="Wingdings" panose="05000000000000000000" pitchFamily="2" charset="2"/>
              <a:buChar char="ü"/>
            </a:pP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FE27AAE-4C8C-6CB7-DC28-989B8C01D42A}"/>
              </a:ext>
            </a:extLst>
          </p:cNvPr>
          <p:cNvSpPr txBox="1"/>
          <p:nvPr/>
        </p:nvSpPr>
        <p:spPr>
          <a:xfrm>
            <a:off x="238179" y="3989851"/>
            <a:ext cx="11622702" cy="338554"/>
          </a:xfrm>
          <a:prstGeom prst="rect">
            <a:avLst/>
          </a:prstGeom>
          <a:solidFill>
            <a:srgbClr val="02409A"/>
          </a:solidFill>
          <a:ln w="12700">
            <a:solidFill>
              <a:srgbClr val="02409A"/>
            </a:solidFill>
          </a:ln>
        </p:spPr>
        <p:txBody>
          <a:bodyPr wrap="square">
            <a:spAutoFit/>
          </a:bodyPr>
          <a:lstStyle>
            <a:defPPr>
              <a:defRPr lang="zh-CN"/>
            </a:defPPr>
            <a:lvl1pPr>
              <a:defRPr sz="1800" b="1" kern="100">
                <a:solidFill>
                  <a:srgbClr val="024099"/>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285750" indent="-285750">
              <a:buFont typeface="Wingdings" panose="05000000000000000000" pitchFamily="2" charset="2"/>
              <a:buChar char="Ø"/>
            </a:pPr>
            <a:r>
              <a:rPr lang="zh-CN" altLang="en-US" sz="1600" dirty="0">
                <a:solidFill>
                  <a:schemeClr val="bg1"/>
                </a:solidFill>
              </a:rPr>
              <a:t>优化防范策略</a:t>
            </a:r>
          </a:p>
        </p:txBody>
      </p:sp>
      <p:sp>
        <p:nvSpPr>
          <p:cNvPr id="15" name="文本框 14">
            <a:extLst>
              <a:ext uri="{FF2B5EF4-FFF2-40B4-BE49-F238E27FC236}">
                <a16:creationId xmlns:a16="http://schemas.microsoft.com/office/drawing/2014/main" id="{36C2C0AC-13EB-8486-E064-A52B8C28F4D1}"/>
              </a:ext>
            </a:extLst>
          </p:cNvPr>
          <p:cNvSpPr txBox="1"/>
          <p:nvPr/>
        </p:nvSpPr>
        <p:spPr>
          <a:xfrm>
            <a:off x="238177" y="1665191"/>
            <a:ext cx="11622701"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&lt;Cascade SEIRD: Forecasting the Spread of COVID-19 with Dynamic Parameters Update&gt;                          2020</a:t>
            </a:r>
            <a:endParaRPr lang="zh-CN" altLang="en-US"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5AA4596E-89A2-17B1-0914-0284A6B4B3A5}"/>
              </a:ext>
            </a:extLst>
          </p:cNvPr>
          <p:cNvSpPr txBox="1"/>
          <p:nvPr/>
        </p:nvSpPr>
        <p:spPr>
          <a:xfrm>
            <a:off x="316005" y="2034523"/>
            <a:ext cx="7980253"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概述</a:t>
            </a:r>
            <a:r>
              <a:rPr lang="zh-CN" altLang="en-US" dirty="0">
                <a:latin typeface="微软雅黑" panose="020B0503020204020204" pitchFamily="34" charset="-122"/>
                <a:ea typeface="微软雅黑" panose="020B0503020204020204" pitchFamily="34" charset="-122"/>
              </a:rPr>
              <a:t>：提出级联</a:t>
            </a:r>
            <a:r>
              <a:rPr lang="en-US" altLang="zh-CN" dirty="0">
                <a:latin typeface="微软雅黑" panose="020B0503020204020204" pitchFamily="34" charset="-122"/>
                <a:ea typeface="微软雅黑" panose="020B0503020204020204" pitchFamily="34" charset="-122"/>
              </a:rPr>
              <a:t>SEIRD</a:t>
            </a:r>
            <a:r>
              <a:rPr lang="zh-CN" altLang="en-US" dirty="0">
                <a:latin typeface="微软雅黑" panose="020B0503020204020204" pitchFamily="34" charset="-122"/>
                <a:ea typeface="微软雅黑" panose="020B0503020204020204" pitchFamily="34" charset="-122"/>
              </a:rPr>
              <a:t>模型，通过动态更新参数和使用</a:t>
            </a:r>
            <a:r>
              <a:rPr lang="en-US" altLang="zh-CN" dirty="0">
                <a:latin typeface="微软雅黑" panose="020B0503020204020204" pitchFamily="34" charset="-122"/>
                <a:ea typeface="微软雅黑" panose="020B0503020204020204" pitchFamily="34" charset="-122"/>
              </a:rPr>
              <a:t>ARIMA</a:t>
            </a:r>
            <a:r>
              <a:rPr lang="zh-CN" altLang="en-US" dirty="0">
                <a:latin typeface="微软雅黑" panose="020B0503020204020204" pitchFamily="34" charset="-122"/>
                <a:ea typeface="微软雅黑" panose="020B0503020204020204" pitchFamily="34" charset="-122"/>
              </a:rPr>
              <a:t>模型预测未来变化，提高</a:t>
            </a:r>
            <a:r>
              <a:rPr lang="en-US" altLang="zh-CN" dirty="0">
                <a:latin typeface="微软雅黑" panose="020B0503020204020204" pitchFamily="34" charset="-122"/>
                <a:ea typeface="微软雅黑" panose="020B0503020204020204" pitchFamily="34" charset="-122"/>
              </a:rPr>
              <a:t>COVID-19</a:t>
            </a:r>
            <a:r>
              <a:rPr lang="zh-CN" altLang="en-US" dirty="0">
                <a:latin typeface="微软雅黑" panose="020B0503020204020204" pitchFamily="34" charset="-122"/>
                <a:ea typeface="微软雅黑" panose="020B0503020204020204" pitchFamily="34" charset="-122"/>
              </a:rPr>
              <a:t>传播预测的准确性。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方法</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级联</a:t>
            </a:r>
            <a:r>
              <a:rPr lang="en-US" altLang="zh-CN" dirty="0">
                <a:latin typeface="微软雅黑" panose="020B0503020204020204" pitchFamily="34" charset="-122"/>
                <a:ea typeface="微软雅黑" panose="020B0503020204020204" pitchFamily="34" charset="-122"/>
              </a:rPr>
              <a:t>SEIRD</a:t>
            </a:r>
            <a:r>
              <a:rPr lang="zh-CN" altLang="en-US" dirty="0">
                <a:latin typeface="微软雅黑" panose="020B0503020204020204" pitchFamily="34" charset="-122"/>
                <a:ea typeface="微软雅黑" panose="020B0503020204020204" pitchFamily="34" charset="-122"/>
              </a:rPr>
              <a:t>模型利用机器学习的方法（如梯度下降算法）动态更新模型参数；</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级联</a:t>
            </a:r>
            <a:r>
              <a:rPr lang="en-US" altLang="zh-CN" dirty="0">
                <a:latin typeface="微软雅黑" panose="020B0503020204020204" pitchFamily="34" charset="-122"/>
                <a:ea typeface="微软雅黑" panose="020B0503020204020204" pitchFamily="34" charset="-122"/>
              </a:rPr>
              <a:t>SEIRD</a:t>
            </a:r>
            <a:r>
              <a:rPr lang="zh-CN" altLang="en-US" dirty="0">
                <a:latin typeface="微软雅黑" panose="020B0503020204020204" pitchFamily="34" charset="-122"/>
                <a:ea typeface="微软雅黑" panose="020B0503020204020204" pitchFamily="34" charset="-122"/>
              </a:rPr>
              <a:t>模型使用</a:t>
            </a:r>
            <a:r>
              <a:rPr lang="en-US" altLang="zh-CN" dirty="0">
                <a:latin typeface="微软雅黑" panose="020B0503020204020204" pitchFamily="34" charset="-122"/>
                <a:ea typeface="微软雅黑" panose="020B0503020204020204" pitchFamily="34" charset="-122"/>
              </a:rPr>
              <a:t>ARIMA</a:t>
            </a:r>
            <a:r>
              <a:rPr lang="zh-CN" altLang="en-US" dirty="0">
                <a:latin typeface="微软雅黑" panose="020B0503020204020204" pitchFamily="34" charset="-122"/>
                <a:ea typeface="微软雅黑" panose="020B0503020204020204" pitchFamily="34" charset="-122"/>
              </a:rPr>
              <a:t>模型来预测参数的变化趋势，利用预测的参数（包括感染率、潜伏率等）实现了对未来疫情的准确模拟。</a:t>
            </a:r>
            <a:endParaRPr lang="en-US" altLang="zh-CN" b="1" dirty="0">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4D764AFC-3074-5602-65F2-F8AC6EE4F7B3}"/>
              </a:ext>
            </a:extLst>
          </p:cNvPr>
          <p:cNvPicPr>
            <a:picLocks noChangeAspect="1"/>
          </p:cNvPicPr>
          <p:nvPr/>
        </p:nvPicPr>
        <p:blipFill>
          <a:blip r:embed="rId3"/>
          <a:stretch>
            <a:fillRect/>
          </a:stretch>
        </p:blipFill>
        <p:spPr>
          <a:xfrm>
            <a:off x="8343900" y="2044255"/>
            <a:ext cx="3469341" cy="1737785"/>
          </a:xfrm>
          <a:prstGeom prst="rect">
            <a:avLst/>
          </a:prstGeom>
        </p:spPr>
      </p:pic>
      <p:sp>
        <p:nvSpPr>
          <p:cNvPr id="20" name="文本框 19">
            <a:extLst>
              <a:ext uri="{FF2B5EF4-FFF2-40B4-BE49-F238E27FC236}">
                <a16:creationId xmlns:a16="http://schemas.microsoft.com/office/drawing/2014/main" id="{ACAB075B-45FA-16FB-F951-4258BD9D86CD}"/>
              </a:ext>
            </a:extLst>
          </p:cNvPr>
          <p:cNvSpPr txBox="1"/>
          <p:nvPr/>
        </p:nvSpPr>
        <p:spPr>
          <a:xfrm>
            <a:off x="316004" y="4343874"/>
            <a:ext cx="11544873"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&lt;Optimal quarantine strategies for the COVID-19 pandemic in a population with a discrete age structure&gt;   2020 </a:t>
            </a:r>
            <a:endParaRPr lang="zh-CN" altLang="en-US"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711B2EED-B2C4-1F4F-8DFC-A71EAE5EA6AB}"/>
              </a:ext>
            </a:extLst>
          </p:cNvPr>
          <p:cNvSpPr txBox="1"/>
          <p:nvPr/>
        </p:nvSpPr>
        <p:spPr>
          <a:xfrm>
            <a:off x="316005" y="4636768"/>
            <a:ext cx="7980253"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概述</a:t>
            </a:r>
            <a:r>
              <a:rPr lang="zh-CN" altLang="en-US" dirty="0">
                <a:latin typeface="微软雅黑" panose="020B0503020204020204" pitchFamily="34" charset="-122"/>
                <a:ea typeface="微软雅黑" panose="020B0503020204020204" pitchFamily="34" charset="-122"/>
              </a:rPr>
              <a:t>：提出了一种基于年龄结构的</a:t>
            </a:r>
            <a:r>
              <a:rPr lang="en-US" altLang="zh-CN" dirty="0">
                <a:latin typeface="微软雅黑" panose="020B0503020204020204" pitchFamily="34" charset="-122"/>
                <a:ea typeface="微软雅黑" panose="020B0503020204020204" pitchFamily="34" charset="-122"/>
              </a:rPr>
              <a:t>SEIRQ</a:t>
            </a:r>
            <a:r>
              <a:rPr lang="zh-CN" altLang="en-US" dirty="0">
                <a:latin typeface="微软雅黑" panose="020B0503020204020204" pitchFamily="34" charset="-122"/>
                <a:ea typeface="微软雅黑" panose="020B0503020204020204" pitchFamily="34" charset="-122"/>
              </a:rPr>
              <a:t>模型，通过最优控制理论和隔离措施的动态调整，优化不同年龄组的防疫策略。</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方法</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将人口按年龄分组，在</a:t>
            </a:r>
            <a:r>
              <a:rPr lang="en-US" altLang="zh-CN" dirty="0">
                <a:latin typeface="微软雅黑" panose="020B0503020204020204" pitchFamily="34" charset="-122"/>
                <a:ea typeface="微软雅黑" panose="020B0503020204020204" pitchFamily="34" charset="-122"/>
              </a:rPr>
              <a:t>SEIRQ</a:t>
            </a:r>
            <a:r>
              <a:rPr lang="zh-CN" altLang="en-US" dirty="0">
                <a:latin typeface="微软雅黑" panose="020B0503020204020204" pitchFamily="34" charset="-122"/>
                <a:ea typeface="微软雅黑" panose="020B0503020204020204" pitchFamily="34" charset="-122"/>
              </a:rPr>
              <a:t>模型中区分不同年龄组的感染率、康复率和隔离成本；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设计最优控制框架来优化各年龄组的隔离措施，该方法允许在多维度下（感染人数、经济影响、死亡率）找到隔离策略的最优解。</a:t>
            </a:r>
            <a:endParaRPr lang="en-US" altLang="zh-CN" b="1" dirty="0">
              <a:latin typeface="微软雅黑" panose="020B0503020204020204" pitchFamily="34" charset="-122"/>
              <a:ea typeface="微软雅黑" panose="020B0503020204020204" pitchFamily="34" charset="-122"/>
            </a:endParaRPr>
          </a:p>
        </p:txBody>
      </p:sp>
      <p:pic>
        <p:nvPicPr>
          <p:cNvPr id="25" name="图片 24">
            <a:extLst>
              <a:ext uri="{FF2B5EF4-FFF2-40B4-BE49-F238E27FC236}">
                <a16:creationId xmlns:a16="http://schemas.microsoft.com/office/drawing/2014/main" id="{659B01DF-CB61-C9EF-9330-9C3460A87C05}"/>
              </a:ext>
            </a:extLst>
          </p:cNvPr>
          <p:cNvPicPr>
            <a:picLocks noChangeAspect="1"/>
          </p:cNvPicPr>
          <p:nvPr/>
        </p:nvPicPr>
        <p:blipFill>
          <a:blip r:embed="rId4"/>
          <a:stretch>
            <a:fillRect/>
          </a:stretch>
        </p:blipFill>
        <p:spPr>
          <a:xfrm>
            <a:off x="8252073" y="5461521"/>
            <a:ext cx="3511224" cy="961320"/>
          </a:xfrm>
          <a:prstGeom prst="rect">
            <a:avLst/>
          </a:prstGeom>
        </p:spPr>
      </p:pic>
      <p:pic>
        <p:nvPicPr>
          <p:cNvPr id="28" name="图片 27">
            <a:extLst>
              <a:ext uri="{FF2B5EF4-FFF2-40B4-BE49-F238E27FC236}">
                <a16:creationId xmlns:a16="http://schemas.microsoft.com/office/drawing/2014/main" id="{DD1FAD49-BB0F-B834-C43C-91757641591F}"/>
              </a:ext>
            </a:extLst>
          </p:cNvPr>
          <p:cNvPicPr>
            <a:picLocks noChangeAspect="1"/>
          </p:cNvPicPr>
          <p:nvPr/>
        </p:nvPicPr>
        <p:blipFill>
          <a:blip r:embed="rId5"/>
          <a:stretch>
            <a:fillRect/>
          </a:stretch>
        </p:blipFill>
        <p:spPr>
          <a:xfrm>
            <a:off x="8296258" y="4640648"/>
            <a:ext cx="3422854" cy="872645"/>
          </a:xfrm>
          <a:prstGeom prst="rect">
            <a:avLst/>
          </a:prstGeom>
        </p:spPr>
      </p:pic>
    </p:spTree>
    <p:extLst>
      <p:ext uri="{BB962C8B-B14F-4D97-AF65-F5344CB8AC3E}">
        <p14:creationId xmlns:p14="http://schemas.microsoft.com/office/powerpoint/2010/main" val="95671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3D5F1-43EC-0370-3580-AD8BBFFE14DA}"/>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C98E8215-3D73-C3BC-BBED-EE8CE15C990C}"/>
              </a:ext>
            </a:extLst>
          </p:cNvPr>
          <p:cNvSpPr/>
          <p:nvPr/>
        </p:nvSpPr>
        <p:spPr>
          <a:xfrm>
            <a:off x="446235" y="237056"/>
            <a:ext cx="7126139" cy="646331"/>
          </a:xfrm>
          <a:prstGeom prst="rect">
            <a:avLst/>
          </a:prstGeom>
        </p:spPr>
        <p:txBody>
          <a:bodyPr wrap="square">
            <a:spAutoFit/>
          </a:bodyPr>
          <a:lstStyle/>
          <a:p>
            <a:pPr marL="87313" lvl="0" eaLnBrk="1" hangingPunct="1"/>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传播模型的应用</a:t>
            </a:r>
            <a:r>
              <a:rPr lang="en-US" altLang="zh-CN"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a:t>
            </a:r>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病毒式营销</a:t>
            </a:r>
          </a:p>
        </p:txBody>
      </p:sp>
      <p:sp>
        <p:nvSpPr>
          <p:cNvPr id="9" name="文本框 8">
            <a:extLst>
              <a:ext uri="{FF2B5EF4-FFF2-40B4-BE49-F238E27FC236}">
                <a16:creationId xmlns:a16="http://schemas.microsoft.com/office/drawing/2014/main" id="{2A4E5FFB-0AF7-D57E-9C90-EC59701EE910}"/>
              </a:ext>
            </a:extLst>
          </p:cNvPr>
          <p:cNvSpPr txBox="1"/>
          <p:nvPr/>
        </p:nvSpPr>
        <p:spPr>
          <a:xfrm>
            <a:off x="238179" y="1612808"/>
            <a:ext cx="11622703" cy="2222580"/>
          </a:xfrm>
          <a:prstGeom prst="rect">
            <a:avLst/>
          </a:prstGeom>
          <a:noFill/>
          <a:ln>
            <a:solidFill>
              <a:srgbClr val="02409A"/>
            </a:solidFill>
          </a:ln>
        </p:spPr>
        <p:txBody>
          <a:bodyPr wrap="square" rtlCol="0" anchor="ctr" anchorCtr="0">
            <a:noAutofit/>
          </a:bodyPr>
          <a:lstStyle/>
          <a:p>
            <a:pPr>
              <a:lnSpc>
                <a:spcPct val="125000"/>
              </a:lnSpc>
            </a:pP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8EC6450-2DE7-0529-1D87-F804DB264974}"/>
              </a:ext>
            </a:extLst>
          </p:cNvPr>
          <p:cNvSpPr txBox="1"/>
          <p:nvPr/>
        </p:nvSpPr>
        <p:spPr>
          <a:xfrm>
            <a:off x="238179" y="1286895"/>
            <a:ext cx="11622702" cy="338554"/>
          </a:xfrm>
          <a:prstGeom prst="rect">
            <a:avLst/>
          </a:prstGeom>
          <a:solidFill>
            <a:srgbClr val="02409A"/>
          </a:solidFill>
          <a:ln w="12700">
            <a:solidFill>
              <a:srgbClr val="02409A"/>
            </a:solidFill>
          </a:ln>
        </p:spPr>
        <p:txBody>
          <a:bodyPr wrap="square">
            <a:spAutoFit/>
          </a:bodyPr>
          <a:lstStyle>
            <a:defPPr>
              <a:defRPr lang="zh-CN"/>
            </a:defPPr>
            <a:lvl1pPr>
              <a:defRPr sz="1800" b="1" kern="100">
                <a:solidFill>
                  <a:srgbClr val="024099"/>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285750" indent="-285750">
              <a:buFont typeface="Wingdings" panose="05000000000000000000" pitchFamily="2" charset="2"/>
              <a:buChar char="Ø"/>
            </a:pPr>
            <a:r>
              <a:rPr lang="zh-CN" altLang="en-US" sz="1600" dirty="0">
                <a:solidFill>
                  <a:schemeClr val="bg1"/>
                </a:solidFill>
              </a:rPr>
              <a:t>分析病毒式营销传播动态</a:t>
            </a:r>
          </a:p>
        </p:txBody>
      </p:sp>
      <p:sp>
        <p:nvSpPr>
          <p:cNvPr id="15" name="文本框 14">
            <a:extLst>
              <a:ext uri="{FF2B5EF4-FFF2-40B4-BE49-F238E27FC236}">
                <a16:creationId xmlns:a16="http://schemas.microsoft.com/office/drawing/2014/main" id="{0DA47270-575B-0364-6510-45590E786A64}"/>
              </a:ext>
            </a:extLst>
          </p:cNvPr>
          <p:cNvSpPr txBox="1"/>
          <p:nvPr/>
        </p:nvSpPr>
        <p:spPr>
          <a:xfrm>
            <a:off x="238179" y="4300116"/>
            <a:ext cx="11622703" cy="2154472"/>
          </a:xfrm>
          <a:prstGeom prst="rect">
            <a:avLst/>
          </a:prstGeom>
          <a:noFill/>
          <a:ln>
            <a:solidFill>
              <a:srgbClr val="02409A"/>
            </a:solidFill>
          </a:ln>
        </p:spPr>
        <p:txBody>
          <a:bodyPr wrap="square" rtlCol="0" anchor="ctr" anchorCtr="0">
            <a:noAutofit/>
          </a:bodyPr>
          <a:lstStyle/>
          <a:p>
            <a:pPr marL="285750" indent="-285750">
              <a:lnSpc>
                <a:spcPct val="125000"/>
              </a:lnSpc>
              <a:buFont typeface="Wingdings" panose="05000000000000000000" pitchFamily="2" charset="2"/>
              <a:buChar char="ü"/>
            </a:pP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14990DD-D9E0-31DD-5A91-0C3151E5E5FF}"/>
              </a:ext>
            </a:extLst>
          </p:cNvPr>
          <p:cNvSpPr txBox="1"/>
          <p:nvPr/>
        </p:nvSpPr>
        <p:spPr>
          <a:xfrm>
            <a:off x="238179" y="3989851"/>
            <a:ext cx="11622702" cy="338554"/>
          </a:xfrm>
          <a:prstGeom prst="rect">
            <a:avLst/>
          </a:prstGeom>
          <a:solidFill>
            <a:srgbClr val="02409A"/>
          </a:solidFill>
          <a:ln w="12700">
            <a:solidFill>
              <a:srgbClr val="02409A"/>
            </a:solidFill>
          </a:ln>
        </p:spPr>
        <p:txBody>
          <a:bodyPr wrap="square">
            <a:spAutoFit/>
          </a:bodyPr>
          <a:lstStyle>
            <a:defPPr>
              <a:defRPr lang="zh-CN"/>
            </a:defPPr>
            <a:lvl1pPr>
              <a:defRPr sz="1800" b="1" kern="100">
                <a:solidFill>
                  <a:srgbClr val="024099"/>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285750" indent="-285750">
              <a:buFont typeface="Wingdings" panose="05000000000000000000" pitchFamily="2" charset="2"/>
              <a:buChar char="Ø"/>
            </a:pPr>
            <a:r>
              <a:rPr lang="zh-CN" altLang="en-US" sz="1600" dirty="0">
                <a:solidFill>
                  <a:schemeClr val="bg1"/>
                </a:solidFill>
              </a:rPr>
              <a:t>传播影响力最大化</a:t>
            </a:r>
          </a:p>
        </p:txBody>
      </p:sp>
      <p:sp>
        <p:nvSpPr>
          <p:cNvPr id="17" name="文本框 16">
            <a:extLst>
              <a:ext uri="{FF2B5EF4-FFF2-40B4-BE49-F238E27FC236}">
                <a16:creationId xmlns:a16="http://schemas.microsoft.com/office/drawing/2014/main" id="{124B2856-34C1-9BDA-F4D2-86831CEF9A65}"/>
              </a:ext>
            </a:extLst>
          </p:cNvPr>
          <p:cNvSpPr txBox="1"/>
          <p:nvPr/>
        </p:nvSpPr>
        <p:spPr>
          <a:xfrm>
            <a:off x="238177" y="1665191"/>
            <a:ext cx="11622701"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&lt;The Dynamics of Viral Marketing&gt;                                                                                                                    2007</a:t>
            </a:r>
            <a:endParaRPr lang="zh-CN" altLang="en-US"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2324936E-3B9D-6CFD-F650-7DF0333E209A}"/>
              </a:ext>
            </a:extLst>
          </p:cNvPr>
          <p:cNvSpPr txBox="1"/>
          <p:nvPr/>
        </p:nvSpPr>
        <p:spPr>
          <a:xfrm>
            <a:off x="253289" y="4390648"/>
            <a:ext cx="11622701"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&lt; Efficient influence spread estimation for influence maximization&gt;                                                                  2020</a:t>
            </a:r>
            <a:endParaRPr lang="zh-CN" altLang="en-US"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4A5E2F1B-F192-DEDE-CEA1-F891DF12089A}"/>
              </a:ext>
            </a:extLst>
          </p:cNvPr>
          <p:cNvSpPr txBox="1"/>
          <p:nvPr/>
        </p:nvSpPr>
        <p:spPr>
          <a:xfrm>
            <a:off x="331118" y="4720154"/>
            <a:ext cx="8463258"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概述</a:t>
            </a:r>
            <a:r>
              <a:rPr lang="zh-CN" altLang="en-US" dirty="0">
                <a:latin typeface="微软雅黑" panose="020B0503020204020204" pitchFamily="34" charset="-122"/>
                <a:ea typeface="微软雅黑" panose="020B0503020204020204" pitchFamily="34" charset="-122"/>
              </a:rPr>
              <a:t>：提出了一种名为</a:t>
            </a:r>
            <a:r>
              <a:rPr lang="en-US" altLang="zh-CN" dirty="0" err="1">
                <a:latin typeface="微软雅黑" panose="020B0503020204020204" pitchFamily="34" charset="-122"/>
                <a:ea typeface="微软雅黑" panose="020B0503020204020204" pitchFamily="34" charset="-122"/>
              </a:rPr>
              <a:t>HEDVGreedy</a:t>
            </a:r>
            <a:r>
              <a:rPr lang="zh-CN" altLang="en-US" dirty="0">
                <a:latin typeface="微软雅黑" panose="020B0503020204020204" pitchFamily="34" charset="-122"/>
                <a:ea typeface="微软雅黑" panose="020B0503020204020204" pitchFamily="34" charset="-122"/>
              </a:rPr>
              <a:t>的算法，通过启发式方法和贪心策略在社交网络中快速且高效的实现影响力最大化。</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方法</a:t>
            </a:r>
            <a:r>
              <a:rPr lang="zh-CN" altLang="en-US" dirty="0">
                <a:latin typeface="微软雅黑" panose="020B0503020204020204" pitchFamily="34" charset="-122"/>
                <a:ea typeface="微软雅黑" panose="020B0503020204020204" pitchFamily="34" charset="-122"/>
              </a:rPr>
              <a:t>：针对通用贪心算法运行速度慢的问题，</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使用预期扩散值（</a:t>
            </a:r>
            <a:r>
              <a:rPr lang="en-US" altLang="zh-CN" dirty="0">
                <a:latin typeface="微软雅黑" panose="020B0503020204020204" pitchFamily="34" charset="-122"/>
                <a:ea typeface="微软雅黑" panose="020B0503020204020204" pitchFamily="34" charset="-122"/>
              </a:rPr>
              <a:t>EDV</a:t>
            </a:r>
            <a:r>
              <a:rPr lang="zh-CN" altLang="en-US" dirty="0">
                <a:latin typeface="微软雅黑" panose="020B0503020204020204" pitchFamily="34" charset="-122"/>
                <a:ea typeface="微软雅黑" panose="020B0503020204020204" pitchFamily="34" charset="-122"/>
              </a:rPr>
              <a:t>）函数来替代蒙特卡洛模拟，从而快速估计节点的实际扩散能力；</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仅选择网络中度数最高的前</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个节点作为候选节点，缩小搜索空间。</a:t>
            </a:r>
            <a:endParaRPr lang="en-US" altLang="zh-CN" dirty="0">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915BC171-1C03-1666-86FE-B253BA8EEA8C}"/>
              </a:ext>
            </a:extLst>
          </p:cNvPr>
          <p:cNvPicPr>
            <a:picLocks noChangeAspect="1"/>
          </p:cNvPicPr>
          <p:nvPr/>
        </p:nvPicPr>
        <p:blipFill>
          <a:blip r:embed="rId3"/>
          <a:stretch>
            <a:fillRect/>
          </a:stretch>
        </p:blipFill>
        <p:spPr>
          <a:xfrm>
            <a:off x="9338983" y="4572000"/>
            <a:ext cx="1795181" cy="1805321"/>
          </a:xfrm>
          <a:prstGeom prst="rect">
            <a:avLst/>
          </a:prstGeom>
        </p:spPr>
      </p:pic>
      <p:pic>
        <p:nvPicPr>
          <p:cNvPr id="24" name="图片 23">
            <a:extLst>
              <a:ext uri="{FF2B5EF4-FFF2-40B4-BE49-F238E27FC236}">
                <a16:creationId xmlns:a16="http://schemas.microsoft.com/office/drawing/2014/main" id="{FD25D3DA-7ADA-FF7A-75CA-C7B9861EFCA3}"/>
              </a:ext>
            </a:extLst>
          </p:cNvPr>
          <p:cNvPicPr>
            <a:picLocks noChangeAspect="1"/>
          </p:cNvPicPr>
          <p:nvPr/>
        </p:nvPicPr>
        <p:blipFill>
          <a:blip r:embed="rId4"/>
          <a:stretch>
            <a:fillRect/>
          </a:stretch>
        </p:blipFill>
        <p:spPr>
          <a:xfrm>
            <a:off x="8678405" y="2180709"/>
            <a:ext cx="3182473" cy="1461890"/>
          </a:xfrm>
          <a:prstGeom prst="rect">
            <a:avLst/>
          </a:prstGeom>
        </p:spPr>
      </p:pic>
      <p:sp>
        <p:nvSpPr>
          <p:cNvPr id="25" name="文本框 24">
            <a:extLst>
              <a:ext uri="{FF2B5EF4-FFF2-40B4-BE49-F238E27FC236}">
                <a16:creationId xmlns:a16="http://schemas.microsoft.com/office/drawing/2014/main" id="{BC7D23BF-9C95-0EC9-675C-BF0C3ADC3E42}"/>
              </a:ext>
            </a:extLst>
          </p:cNvPr>
          <p:cNvSpPr txBox="1"/>
          <p:nvPr/>
        </p:nvSpPr>
        <p:spPr>
          <a:xfrm>
            <a:off x="331118" y="2028957"/>
            <a:ext cx="8463258"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概述</a:t>
            </a:r>
            <a:r>
              <a:rPr lang="zh-CN" altLang="en-US" dirty="0">
                <a:latin typeface="微软雅黑" panose="020B0503020204020204" pitchFamily="34" charset="-122"/>
                <a:ea typeface="微软雅黑" panose="020B0503020204020204" pitchFamily="34" charset="-122"/>
              </a:rPr>
              <a:t>：</a:t>
            </a:r>
            <a:r>
              <a:rPr kumimoji="0" lang="zh-CN" altLang="zh-CN" sz="1800" b="0" i="0" u="none" strike="noStrike" cap="none" normalizeH="0" baseline="0" dirty="0">
                <a:ln>
                  <a:noFill/>
                </a:ln>
                <a:solidFill>
                  <a:srgbClr val="333333"/>
                </a:solidFill>
                <a:effectLst/>
                <a:latin typeface="Arial" panose="020B0604020202020204" pitchFamily="34" charset="0"/>
                <a:ea typeface="Open Sans" panose="020F0502020204030204" pitchFamily="34" charset="0"/>
              </a:rPr>
              <a:t>这篇论文分析了一个</a:t>
            </a:r>
            <a:r>
              <a:rPr kumimoji="0" lang="zh-CN" altLang="en-US" sz="1800" b="0" i="0" u="none" strike="noStrike" cap="none" normalizeH="0" baseline="0" dirty="0">
                <a:ln>
                  <a:noFill/>
                </a:ln>
                <a:solidFill>
                  <a:srgbClr val="333333"/>
                </a:solidFill>
                <a:effectLst/>
                <a:latin typeface="Arial" panose="020B0604020202020204" pitchFamily="34" charset="0"/>
                <a:ea typeface="Open Sans" panose="020F0502020204030204" pitchFamily="34" charset="0"/>
              </a:rPr>
              <a:t>大规模数据集</a:t>
            </a:r>
            <a:r>
              <a:rPr kumimoji="0" lang="zh-CN" altLang="zh-CN" sz="1800" b="0" i="0" u="none" strike="noStrike" cap="none" normalizeH="0" baseline="0" dirty="0">
                <a:ln>
                  <a:noFill/>
                </a:ln>
                <a:solidFill>
                  <a:srgbClr val="333333"/>
                </a:solidFill>
                <a:effectLst/>
                <a:latin typeface="Arial" panose="020B0604020202020204" pitchFamily="34" charset="0"/>
                <a:ea typeface="Open Sans" panose="020F0502020204030204" pitchFamily="34" charset="0"/>
              </a:rPr>
              <a:t>，研究了病毒式营销的</a:t>
            </a:r>
            <a:r>
              <a:rPr kumimoji="0" lang="zh-CN" altLang="en-US" sz="1800" b="0" i="0" u="none" strike="noStrike" cap="none" normalizeH="0" baseline="0" dirty="0">
                <a:ln>
                  <a:noFill/>
                </a:ln>
                <a:solidFill>
                  <a:srgbClr val="333333"/>
                </a:solidFill>
                <a:effectLst/>
                <a:latin typeface="Arial" panose="020B0604020202020204" pitchFamily="34" charset="0"/>
                <a:ea typeface="Open Sans" panose="020F0502020204030204" pitchFamily="34" charset="0"/>
              </a:rPr>
              <a:t>传播</a:t>
            </a:r>
            <a:r>
              <a:rPr kumimoji="0" lang="zh-CN" altLang="zh-CN" sz="1800" b="0" i="0" u="none" strike="noStrike" cap="none" normalizeH="0" baseline="0" dirty="0">
                <a:ln>
                  <a:noFill/>
                </a:ln>
                <a:solidFill>
                  <a:srgbClr val="333333"/>
                </a:solidFill>
                <a:effectLst/>
                <a:latin typeface="Arial" panose="020B0604020202020204" pitchFamily="34" charset="0"/>
                <a:ea typeface="Open Sans" panose="020F0502020204030204" pitchFamily="34" charset="0"/>
              </a:rPr>
              <a:t>动态，发现推荐的传播和转化率受多种因素影响，并建立模型预测病毒式营销的有效性</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结论</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大部分产品推荐链很短，但少数产品会通过非常活跃的推荐网络传播；</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高价且适合紧密社区的产品更有可能通过推荐网络传播开来；</a:t>
            </a:r>
            <a:r>
              <a:rPr lang="en-US" altLang="zh-CN" dirty="0">
                <a:latin typeface="微软雅黑" panose="020B0503020204020204" pitchFamily="34" charset="-122"/>
                <a:ea typeface="微软雅黑" panose="020B0503020204020204" pitchFamily="34" charset="-122"/>
              </a:rPr>
              <a:t>3.</a:t>
            </a:r>
            <a:r>
              <a:rPr kumimoji="0" lang="zh-CN" altLang="zh-CN" sz="1800" b="0"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相似兴趣的用户倾向于推荐相似类型的产品</a:t>
            </a:r>
            <a:r>
              <a:rPr kumimoji="0" lang="zh-CN" altLang="zh-CN" sz="800" b="0" i="0" u="none" strike="noStrike" cap="none" normalizeH="0" baseline="0" dirty="0">
                <a:ln>
                  <a:noFill/>
                </a:ln>
                <a:solidFill>
                  <a:schemeClr val="tx1"/>
                </a:solidFill>
                <a:effectLst/>
                <a:latin typeface="Arial" panose="020B0604020202020204" pitchFamily="34" charset="0"/>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583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3D5F1-43EC-0370-3580-AD8BBFFE14DA}"/>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C98E8215-3D73-C3BC-BBED-EE8CE15C990C}"/>
              </a:ext>
            </a:extLst>
          </p:cNvPr>
          <p:cNvSpPr/>
          <p:nvPr/>
        </p:nvSpPr>
        <p:spPr>
          <a:xfrm>
            <a:off x="446235" y="237056"/>
            <a:ext cx="7126139" cy="646331"/>
          </a:xfrm>
          <a:prstGeom prst="rect">
            <a:avLst/>
          </a:prstGeom>
        </p:spPr>
        <p:txBody>
          <a:bodyPr wrap="square">
            <a:spAutoFit/>
          </a:bodyPr>
          <a:lstStyle/>
          <a:p>
            <a:pPr marL="87313" lvl="0" eaLnBrk="1" hangingPunct="1"/>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传播模型的应用</a:t>
            </a:r>
            <a:r>
              <a:rPr lang="en-US" altLang="zh-CN"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a:t>
            </a:r>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舆情传播</a:t>
            </a:r>
          </a:p>
        </p:txBody>
      </p:sp>
      <p:sp>
        <p:nvSpPr>
          <p:cNvPr id="9" name="文本框 8">
            <a:extLst>
              <a:ext uri="{FF2B5EF4-FFF2-40B4-BE49-F238E27FC236}">
                <a16:creationId xmlns:a16="http://schemas.microsoft.com/office/drawing/2014/main" id="{2A4E5FFB-0AF7-D57E-9C90-EC59701EE910}"/>
              </a:ext>
            </a:extLst>
          </p:cNvPr>
          <p:cNvSpPr txBox="1"/>
          <p:nvPr/>
        </p:nvSpPr>
        <p:spPr>
          <a:xfrm>
            <a:off x="238179" y="1612808"/>
            <a:ext cx="11622703" cy="2222580"/>
          </a:xfrm>
          <a:prstGeom prst="rect">
            <a:avLst/>
          </a:prstGeom>
          <a:noFill/>
          <a:ln>
            <a:solidFill>
              <a:srgbClr val="02409A"/>
            </a:solidFill>
          </a:ln>
        </p:spPr>
        <p:txBody>
          <a:bodyPr wrap="square" rtlCol="0" anchor="ctr" anchorCtr="0">
            <a:noAutofit/>
          </a:bodyPr>
          <a:lstStyle/>
          <a:p>
            <a:pPr>
              <a:lnSpc>
                <a:spcPct val="125000"/>
              </a:lnSpc>
            </a:pP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8EC6450-2DE7-0529-1D87-F804DB264974}"/>
              </a:ext>
            </a:extLst>
          </p:cNvPr>
          <p:cNvSpPr txBox="1"/>
          <p:nvPr/>
        </p:nvSpPr>
        <p:spPr>
          <a:xfrm>
            <a:off x="238179" y="1286895"/>
            <a:ext cx="11622702" cy="338554"/>
          </a:xfrm>
          <a:prstGeom prst="rect">
            <a:avLst/>
          </a:prstGeom>
          <a:solidFill>
            <a:srgbClr val="02409A"/>
          </a:solidFill>
          <a:ln w="12700">
            <a:solidFill>
              <a:srgbClr val="02409A"/>
            </a:solidFill>
          </a:ln>
        </p:spPr>
        <p:txBody>
          <a:bodyPr wrap="square">
            <a:spAutoFit/>
          </a:bodyPr>
          <a:lstStyle>
            <a:defPPr>
              <a:defRPr lang="zh-CN"/>
            </a:defPPr>
            <a:lvl1pPr>
              <a:defRPr sz="1800" b="1" kern="100">
                <a:solidFill>
                  <a:srgbClr val="024099"/>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285750" indent="-285750">
              <a:buFont typeface="Wingdings" panose="05000000000000000000" pitchFamily="2" charset="2"/>
              <a:buChar char="Ø"/>
            </a:pPr>
            <a:r>
              <a:rPr lang="zh-CN" altLang="en-US" sz="1600" dirty="0">
                <a:solidFill>
                  <a:schemeClr val="bg1"/>
                </a:solidFill>
              </a:rPr>
              <a:t>集体行为模型</a:t>
            </a:r>
          </a:p>
        </p:txBody>
      </p:sp>
      <p:sp>
        <p:nvSpPr>
          <p:cNvPr id="15" name="文本框 14">
            <a:extLst>
              <a:ext uri="{FF2B5EF4-FFF2-40B4-BE49-F238E27FC236}">
                <a16:creationId xmlns:a16="http://schemas.microsoft.com/office/drawing/2014/main" id="{0DA47270-575B-0364-6510-45590E786A64}"/>
              </a:ext>
            </a:extLst>
          </p:cNvPr>
          <p:cNvSpPr txBox="1"/>
          <p:nvPr/>
        </p:nvSpPr>
        <p:spPr>
          <a:xfrm>
            <a:off x="238179" y="4300116"/>
            <a:ext cx="11622703" cy="2154472"/>
          </a:xfrm>
          <a:prstGeom prst="rect">
            <a:avLst/>
          </a:prstGeom>
          <a:noFill/>
          <a:ln>
            <a:solidFill>
              <a:srgbClr val="02409A"/>
            </a:solidFill>
          </a:ln>
        </p:spPr>
        <p:txBody>
          <a:bodyPr wrap="square" rtlCol="0" anchor="ctr" anchorCtr="0">
            <a:noAutofit/>
          </a:bodyPr>
          <a:lstStyle/>
          <a:p>
            <a:pPr marL="285750" indent="-285750">
              <a:lnSpc>
                <a:spcPct val="125000"/>
              </a:lnSpc>
              <a:buFont typeface="Wingdings" panose="05000000000000000000" pitchFamily="2" charset="2"/>
              <a:buChar char="ü"/>
            </a:pP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14990DD-D9E0-31DD-5A91-0C3151E5E5FF}"/>
              </a:ext>
            </a:extLst>
          </p:cNvPr>
          <p:cNvSpPr txBox="1"/>
          <p:nvPr/>
        </p:nvSpPr>
        <p:spPr>
          <a:xfrm>
            <a:off x="238179" y="3989851"/>
            <a:ext cx="11622702" cy="338554"/>
          </a:xfrm>
          <a:prstGeom prst="rect">
            <a:avLst/>
          </a:prstGeom>
          <a:solidFill>
            <a:srgbClr val="02409A"/>
          </a:solidFill>
          <a:ln w="12700">
            <a:solidFill>
              <a:srgbClr val="02409A"/>
            </a:solidFill>
          </a:ln>
        </p:spPr>
        <p:txBody>
          <a:bodyPr wrap="square">
            <a:spAutoFit/>
          </a:bodyPr>
          <a:lstStyle>
            <a:defPPr>
              <a:defRPr lang="zh-CN"/>
            </a:defPPr>
            <a:lvl1pPr>
              <a:defRPr sz="1800" b="1" kern="100">
                <a:solidFill>
                  <a:srgbClr val="024099"/>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285750" indent="-285750">
              <a:buFont typeface="Wingdings" panose="05000000000000000000" pitchFamily="2" charset="2"/>
              <a:buChar char="Ø"/>
            </a:pPr>
            <a:r>
              <a:rPr lang="zh-CN" altLang="en-US" sz="1600" dirty="0">
                <a:solidFill>
                  <a:schemeClr val="bg1"/>
                </a:solidFill>
              </a:rPr>
              <a:t>个人发布信息传播模型</a:t>
            </a:r>
          </a:p>
        </p:txBody>
      </p:sp>
      <p:sp>
        <p:nvSpPr>
          <p:cNvPr id="17" name="文本框 16">
            <a:extLst>
              <a:ext uri="{FF2B5EF4-FFF2-40B4-BE49-F238E27FC236}">
                <a16:creationId xmlns:a16="http://schemas.microsoft.com/office/drawing/2014/main" id="{124B2856-34C1-9BDA-F4D2-86831CEF9A65}"/>
              </a:ext>
            </a:extLst>
          </p:cNvPr>
          <p:cNvSpPr txBox="1"/>
          <p:nvPr/>
        </p:nvSpPr>
        <p:spPr>
          <a:xfrm>
            <a:off x="238177" y="1665191"/>
            <a:ext cx="11622701"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&lt;Threshold Models of Collective Behavior&gt;                                                                                                       1978</a:t>
            </a:r>
            <a:endParaRPr lang="zh-CN" altLang="en-US"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2324936E-3B9D-6CFD-F650-7DF0333E209A}"/>
              </a:ext>
            </a:extLst>
          </p:cNvPr>
          <p:cNvSpPr txBox="1"/>
          <p:nvPr/>
        </p:nvSpPr>
        <p:spPr>
          <a:xfrm>
            <a:off x="253289" y="4390648"/>
            <a:ext cx="11622701"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&lt; Information Diffusion Through Blogspace&gt;</a:t>
            </a:r>
            <a:endParaRPr lang="zh-CN" altLang="en-US"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4A5E2F1B-F192-DEDE-CEA1-F891DF12089A}"/>
              </a:ext>
            </a:extLst>
          </p:cNvPr>
          <p:cNvSpPr txBox="1"/>
          <p:nvPr/>
        </p:nvSpPr>
        <p:spPr>
          <a:xfrm>
            <a:off x="331118" y="4720154"/>
            <a:ext cx="8463258"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概述</a:t>
            </a:r>
            <a:r>
              <a:rPr lang="zh-CN" altLang="en-US" dirty="0">
                <a:latin typeface="微软雅黑" panose="020B0503020204020204" pitchFamily="34" charset="-122"/>
                <a:ea typeface="微软雅黑" panose="020B0503020204020204" pitchFamily="34" charset="-122"/>
              </a:rPr>
              <a:t>：这篇论文研究了信息在低成本个人发布环境（例如博客）中的传播动态，通过宏观（主题）和微观（个人）模型，刻画了信息传播的结构和行为。</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方法</a:t>
            </a:r>
            <a:r>
              <a:rPr lang="zh-CN" altLang="en-US" dirty="0">
                <a:latin typeface="微软雅黑" panose="020B0503020204020204" pitchFamily="34" charset="-122"/>
                <a:ea typeface="微软雅黑" panose="020B0503020204020204" pitchFamily="34" charset="-122"/>
              </a:rPr>
              <a:t>：论文对博客空间中的主题结构进行了刻画，提出了一种“聊天（</a:t>
            </a:r>
            <a:r>
              <a:rPr lang="en-US" altLang="zh-CN" dirty="0">
                <a:latin typeface="微软雅黑" panose="020B0503020204020204" pitchFamily="34" charset="-122"/>
                <a:ea typeface="微软雅黑" panose="020B0503020204020204" pitchFamily="34" charset="-122"/>
              </a:rPr>
              <a:t>chatter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尖峰（</a:t>
            </a:r>
            <a:r>
              <a:rPr lang="en-US" altLang="zh-CN" dirty="0">
                <a:latin typeface="微软雅黑" panose="020B0503020204020204" pitchFamily="34" charset="-122"/>
                <a:ea typeface="微软雅黑" panose="020B0503020204020204" pitchFamily="34" charset="-122"/>
              </a:rPr>
              <a:t>spikes</a:t>
            </a:r>
            <a:r>
              <a:rPr lang="zh-CN" altLang="en-US" dirty="0">
                <a:latin typeface="微软雅黑" panose="020B0503020204020204" pitchFamily="34" charset="-122"/>
                <a:ea typeface="微软雅黑" panose="020B0503020204020204" pitchFamily="34" charset="-122"/>
              </a:rPr>
              <a:t>）”模型，认为主题由持续的讨论（聊天）和由外部事件引起的短期高强度讨论（尖峰）组成。对博客用户的行为进行了分析，将其分为不同的类别，并构建了个人传播模型</a:t>
            </a:r>
            <a:endParaRPr lang="en-US" altLang="zh-CN"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BC7D23BF-9C95-0EC9-675C-BF0C3ADC3E42}"/>
              </a:ext>
            </a:extLst>
          </p:cNvPr>
          <p:cNvSpPr txBox="1"/>
          <p:nvPr/>
        </p:nvSpPr>
        <p:spPr>
          <a:xfrm>
            <a:off x="331118" y="2028957"/>
            <a:ext cx="8463258"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概述</a:t>
            </a:r>
            <a:r>
              <a:rPr lang="zh-CN" altLang="en-US" dirty="0">
                <a:latin typeface="微软雅黑" panose="020B0503020204020204" pitchFamily="34" charset="-122"/>
                <a:ea typeface="微软雅黑" panose="020B0503020204020204" pitchFamily="34" charset="-122"/>
              </a:rPr>
              <a:t>：这</a:t>
            </a:r>
            <a:r>
              <a:rPr kumimoji="0" lang="zh-CN" altLang="en-US" sz="1800" b="0" i="0" u="none" strike="noStrike" cap="none" normalizeH="0" baseline="0" dirty="0">
                <a:ln>
                  <a:noFill/>
                </a:ln>
                <a:solidFill>
                  <a:srgbClr val="333333"/>
                </a:solidFill>
                <a:effectLst/>
                <a:latin typeface="Arial" panose="020B0604020202020204" pitchFamily="34" charset="0"/>
                <a:ea typeface="Open Sans" panose="020F0502020204030204" pitchFamily="34" charset="0"/>
              </a:rPr>
              <a:t>篇论文提出了基于行为阈值模型的集体行为模型，该模型通过简单的聚合原理解释集体结果，尤其擅长解释结果与个体偏好看似不一致的情况。</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结论</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模型的关键概念是“阈值”，即特定行为者采取行动所需相同行为的人员数量或比例。</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强调了精确的偏好分布对于结果的重要性，并指出仅仅依靠平均偏好来推断集体行为结果是危险的。</a:t>
            </a:r>
            <a:r>
              <a:rPr lang="en-US" altLang="zh-CN" dirty="0">
                <a:latin typeface="微软雅黑" panose="020B0503020204020204" pitchFamily="34" charset="-122"/>
                <a:ea typeface="微软雅黑" panose="020B0503020204020204" pitchFamily="34" charset="-122"/>
              </a:rPr>
              <a:t>3.</a:t>
            </a:r>
            <a:r>
              <a:rPr kumimoji="0" lang="zh-CN" altLang="en-US" sz="1800" b="0"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应用于多种集体行为，例如暴乱、创新扩散、罢工、投票、迁移等。</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ABBB604E-FAC7-20BD-019A-74D1E4C2EEAF}"/>
              </a:ext>
            </a:extLst>
          </p:cNvPr>
          <p:cNvPicPr>
            <a:picLocks noChangeAspect="1"/>
          </p:cNvPicPr>
          <p:nvPr/>
        </p:nvPicPr>
        <p:blipFill>
          <a:blip r:embed="rId3"/>
          <a:stretch>
            <a:fillRect/>
          </a:stretch>
        </p:blipFill>
        <p:spPr>
          <a:xfrm>
            <a:off x="9464011" y="1957895"/>
            <a:ext cx="1727232" cy="1754326"/>
          </a:xfrm>
          <a:prstGeom prst="rect">
            <a:avLst/>
          </a:prstGeom>
        </p:spPr>
      </p:pic>
      <p:pic>
        <p:nvPicPr>
          <p:cNvPr id="6" name="图片 5">
            <a:extLst>
              <a:ext uri="{FF2B5EF4-FFF2-40B4-BE49-F238E27FC236}">
                <a16:creationId xmlns:a16="http://schemas.microsoft.com/office/drawing/2014/main" id="{DC674DA6-E173-3AD0-2BD8-B002AF3C3CA5}"/>
              </a:ext>
            </a:extLst>
          </p:cNvPr>
          <p:cNvPicPr>
            <a:picLocks noChangeAspect="1"/>
          </p:cNvPicPr>
          <p:nvPr/>
        </p:nvPicPr>
        <p:blipFill>
          <a:blip r:embed="rId4"/>
          <a:stretch>
            <a:fillRect/>
          </a:stretch>
        </p:blipFill>
        <p:spPr>
          <a:xfrm>
            <a:off x="9464011" y="4749411"/>
            <a:ext cx="2220172" cy="1630143"/>
          </a:xfrm>
          <a:prstGeom prst="rect">
            <a:avLst/>
          </a:prstGeom>
        </p:spPr>
      </p:pic>
    </p:spTree>
    <p:extLst>
      <p:ext uri="{BB962C8B-B14F-4D97-AF65-F5344CB8AC3E}">
        <p14:creationId xmlns:p14="http://schemas.microsoft.com/office/powerpoint/2010/main" val="326792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3D5F1-43EC-0370-3580-AD8BBFFE14DA}"/>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C98E8215-3D73-C3BC-BBED-EE8CE15C990C}"/>
              </a:ext>
            </a:extLst>
          </p:cNvPr>
          <p:cNvSpPr/>
          <p:nvPr/>
        </p:nvSpPr>
        <p:spPr>
          <a:xfrm>
            <a:off x="446235" y="237056"/>
            <a:ext cx="7126139" cy="646331"/>
          </a:xfrm>
          <a:prstGeom prst="rect">
            <a:avLst/>
          </a:prstGeom>
        </p:spPr>
        <p:txBody>
          <a:bodyPr wrap="square">
            <a:spAutoFit/>
          </a:bodyPr>
          <a:lstStyle/>
          <a:p>
            <a:pPr marL="87313" lvl="0" eaLnBrk="1" hangingPunct="1"/>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传播模型的应用</a:t>
            </a:r>
            <a:r>
              <a:rPr lang="en-US" altLang="zh-CN"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a:t>
            </a:r>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预防级联故障</a:t>
            </a:r>
          </a:p>
        </p:txBody>
      </p:sp>
      <p:sp>
        <p:nvSpPr>
          <p:cNvPr id="9" name="文本框 8">
            <a:extLst>
              <a:ext uri="{FF2B5EF4-FFF2-40B4-BE49-F238E27FC236}">
                <a16:creationId xmlns:a16="http://schemas.microsoft.com/office/drawing/2014/main" id="{2A4E5FFB-0AF7-D57E-9C90-EC59701EE910}"/>
              </a:ext>
            </a:extLst>
          </p:cNvPr>
          <p:cNvSpPr txBox="1"/>
          <p:nvPr/>
        </p:nvSpPr>
        <p:spPr>
          <a:xfrm>
            <a:off x="238179" y="1612808"/>
            <a:ext cx="11622703" cy="2222580"/>
          </a:xfrm>
          <a:prstGeom prst="rect">
            <a:avLst/>
          </a:prstGeom>
          <a:noFill/>
          <a:ln>
            <a:solidFill>
              <a:srgbClr val="02409A"/>
            </a:solidFill>
          </a:ln>
        </p:spPr>
        <p:txBody>
          <a:bodyPr wrap="square" rtlCol="0" anchor="ctr" anchorCtr="0">
            <a:noAutofit/>
          </a:bodyPr>
          <a:lstStyle/>
          <a:p>
            <a:pPr>
              <a:lnSpc>
                <a:spcPct val="125000"/>
              </a:lnSpc>
            </a:pP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8EC6450-2DE7-0529-1D87-F804DB264974}"/>
              </a:ext>
            </a:extLst>
          </p:cNvPr>
          <p:cNvSpPr txBox="1"/>
          <p:nvPr/>
        </p:nvSpPr>
        <p:spPr>
          <a:xfrm>
            <a:off x="238179" y="1286895"/>
            <a:ext cx="11622702" cy="338554"/>
          </a:xfrm>
          <a:prstGeom prst="rect">
            <a:avLst/>
          </a:prstGeom>
          <a:solidFill>
            <a:srgbClr val="02409A"/>
          </a:solidFill>
          <a:ln w="12700">
            <a:solidFill>
              <a:srgbClr val="02409A"/>
            </a:solidFill>
          </a:ln>
        </p:spPr>
        <p:txBody>
          <a:bodyPr wrap="square">
            <a:spAutoFit/>
          </a:bodyPr>
          <a:lstStyle>
            <a:defPPr>
              <a:defRPr lang="zh-CN"/>
            </a:defPPr>
            <a:lvl1pPr>
              <a:defRPr sz="1800" b="1" kern="100">
                <a:solidFill>
                  <a:srgbClr val="024099"/>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285750" indent="-285750">
              <a:buFont typeface="Wingdings" panose="05000000000000000000" pitchFamily="2" charset="2"/>
              <a:buChar char="Ø"/>
            </a:pPr>
            <a:r>
              <a:rPr lang="zh-CN" altLang="en-US" sz="1600" dirty="0">
                <a:solidFill>
                  <a:schemeClr val="bg1"/>
                </a:solidFill>
              </a:rPr>
              <a:t>增强网络鲁棒性</a:t>
            </a:r>
          </a:p>
        </p:txBody>
      </p:sp>
      <p:sp>
        <p:nvSpPr>
          <p:cNvPr id="15" name="文本框 14">
            <a:extLst>
              <a:ext uri="{FF2B5EF4-FFF2-40B4-BE49-F238E27FC236}">
                <a16:creationId xmlns:a16="http://schemas.microsoft.com/office/drawing/2014/main" id="{0DA47270-575B-0364-6510-45590E786A64}"/>
              </a:ext>
            </a:extLst>
          </p:cNvPr>
          <p:cNvSpPr txBox="1"/>
          <p:nvPr/>
        </p:nvSpPr>
        <p:spPr>
          <a:xfrm>
            <a:off x="238179" y="4300116"/>
            <a:ext cx="11622703" cy="2154472"/>
          </a:xfrm>
          <a:prstGeom prst="rect">
            <a:avLst/>
          </a:prstGeom>
          <a:noFill/>
          <a:ln>
            <a:solidFill>
              <a:srgbClr val="02409A"/>
            </a:solidFill>
          </a:ln>
        </p:spPr>
        <p:txBody>
          <a:bodyPr wrap="square" rtlCol="0" anchor="ctr" anchorCtr="0">
            <a:noAutofit/>
          </a:bodyPr>
          <a:lstStyle/>
          <a:p>
            <a:pPr marL="285750" indent="-285750">
              <a:lnSpc>
                <a:spcPct val="125000"/>
              </a:lnSpc>
              <a:buFont typeface="Wingdings" panose="05000000000000000000" pitchFamily="2" charset="2"/>
              <a:buChar char="ü"/>
            </a:pP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14990DD-D9E0-31DD-5A91-0C3151E5E5FF}"/>
              </a:ext>
            </a:extLst>
          </p:cNvPr>
          <p:cNvSpPr txBox="1"/>
          <p:nvPr/>
        </p:nvSpPr>
        <p:spPr>
          <a:xfrm>
            <a:off x="238179" y="3989851"/>
            <a:ext cx="11622702" cy="338554"/>
          </a:xfrm>
          <a:prstGeom prst="rect">
            <a:avLst/>
          </a:prstGeom>
          <a:solidFill>
            <a:srgbClr val="02409A"/>
          </a:solidFill>
          <a:ln w="12700">
            <a:solidFill>
              <a:srgbClr val="02409A"/>
            </a:solidFill>
          </a:ln>
        </p:spPr>
        <p:txBody>
          <a:bodyPr wrap="square">
            <a:spAutoFit/>
          </a:bodyPr>
          <a:lstStyle>
            <a:defPPr>
              <a:defRPr lang="zh-CN"/>
            </a:defPPr>
            <a:lvl1pPr>
              <a:defRPr sz="1800" b="1" kern="100">
                <a:solidFill>
                  <a:srgbClr val="024099"/>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285750" indent="-285750">
              <a:buFont typeface="Wingdings" panose="05000000000000000000" pitchFamily="2" charset="2"/>
              <a:buChar char="Ø"/>
            </a:pPr>
            <a:r>
              <a:rPr lang="zh-CN" altLang="en-US" sz="1600" dirty="0">
                <a:solidFill>
                  <a:schemeClr val="bg1"/>
                </a:solidFill>
              </a:rPr>
              <a:t>级联失效模型</a:t>
            </a:r>
          </a:p>
        </p:txBody>
      </p:sp>
      <p:sp>
        <p:nvSpPr>
          <p:cNvPr id="17" name="文本框 16">
            <a:extLst>
              <a:ext uri="{FF2B5EF4-FFF2-40B4-BE49-F238E27FC236}">
                <a16:creationId xmlns:a16="http://schemas.microsoft.com/office/drawing/2014/main" id="{124B2856-34C1-9BDA-F4D2-86831CEF9A65}"/>
              </a:ext>
            </a:extLst>
          </p:cNvPr>
          <p:cNvSpPr txBox="1"/>
          <p:nvPr/>
        </p:nvSpPr>
        <p:spPr>
          <a:xfrm>
            <a:off x="238177" y="1665191"/>
            <a:ext cx="11622701"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&lt;Study of Cascading Failure in </a:t>
            </a:r>
            <a:r>
              <a:rPr lang="en-US" altLang="zh-CN" dirty="0" err="1">
                <a:latin typeface="Arial" panose="020B0604020202020204" pitchFamily="34" charset="0"/>
                <a:cs typeface="Arial" panose="020B0604020202020204" pitchFamily="34" charset="0"/>
              </a:rPr>
              <a:t>Multisubnet</a:t>
            </a:r>
            <a:r>
              <a:rPr lang="en-US" altLang="zh-CN" dirty="0">
                <a:latin typeface="Arial" panose="020B0604020202020204" pitchFamily="34" charset="0"/>
                <a:cs typeface="Arial" panose="020B0604020202020204" pitchFamily="34" charset="0"/>
              </a:rPr>
              <a:t> Composite Complex Networks&gt;                                                   2021</a:t>
            </a:r>
            <a:endParaRPr lang="zh-CN" altLang="en-US"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2324936E-3B9D-6CFD-F650-7DF0333E209A}"/>
              </a:ext>
            </a:extLst>
          </p:cNvPr>
          <p:cNvSpPr txBox="1"/>
          <p:nvPr/>
        </p:nvSpPr>
        <p:spPr>
          <a:xfrm>
            <a:off x="253289" y="4390648"/>
            <a:ext cx="11622701"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&lt; Cascading failure analysis and critical node identification </a:t>
            </a:r>
            <a:r>
              <a:rPr lang="en-US" altLang="zh-CN" dirty="0" err="1">
                <a:latin typeface="Arial" panose="020B0604020202020204" pitchFamily="34" charset="0"/>
                <a:cs typeface="Arial" panose="020B0604020202020204" pitchFamily="34" charset="0"/>
              </a:rPr>
              <a:t>incomplex</a:t>
            </a:r>
            <a:r>
              <a:rPr lang="en-US" altLang="zh-CN" dirty="0">
                <a:latin typeface="Arial" panose="020B0604020202020204" pitchFamily="34" charset="0"/>
                <a:cs typeface="Arial" panose="020B0604020202020204" pitchFamily="34" charset="0"/>
              </a:rPr>
              <a:t> networks&gt;                                            2022</a:t>
            </a:r>
            <a:endParaRPr lang="zh-CN" altLang="en-US"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4A5E2F1B-F192-DEDE-CEA1-F891DF12089A}"/>
              </a:ext>
            </a:extLst>
          </p:cNvPr>
          <p:cNvSpPr txBox="1"/>
          <p:nvPr/>
        </p:nvSpPr>
        <p:spPr>
          <a:xfrm>
            <a:off x="331118" y="4720154"/>
            <a:ext cx="8463258"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概述</a:t>
            </a:r>
            <a:r>
              <a:rPr lang="zh-CN" altLang="en-US" dirty="0">
                <a:latin typeface="微软雅黑" panose="020B0503020204020204" pitchFamily="34" charset="-122"/>
                <a:ea typeface="微软雅黑" panose="020B0503020204020204" pitchFamily="34" charset="-122"/>
              </a:rPr>
              <a:t>：本文提出了一种新的级联失效模型，该模型同时考虑了节点和边的潜在故障</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结论</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规则网络</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对于环状网络，只要每个节点或边的容量超过其初始负载的两倍，那么即使发生故障，网络也能正常运行。</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WS</a:t>
            </a:r>
            <a:r>
              <a:rPr lang="zh-CN" altLang="en-US" b="1" dirty="0">
                <a:latin typeface="微软雅黑" panose="020B0503020204020204" pitchFamily="34" charset="-122"/>
                <a:ea typeface="微软雅黑" panose="020B0503020204020204" pitchFamily="34" charset="-122"/>
              </a:rPr>
              <a:t>网络</a:t>
            </a:r>
            <a:r>
              <a:rPr lang="en-US" altLang="zh-CN" dirty="0">
                <a:latin typeface="微软雅黑" panose="020B0503020204020204" pitchFamily="34" charset="-122"/>
                <a:ea typeface="微软雅黑" panose="020B0503020204020204" pitchFamily="34" charset="-122"/>
              </a:rPr>
              <a:t>: WS</a:t>
            </a:r>
            <a:r>
              <a:rPr lang="zh-CN" altLang="en-US" dirty="0">
                <a:latin typeface="微软雅黑" panose="020B0503020204020204" pitchFamily="34" charset="-122"/>
                <a:ea typeface="微软雅黑" panose="020B0503020204020204" pitchFamily="34" charset="-122"/>
              </a:rPr>
              <a:t>网络比规则网络更能有效抵抗级联失效，并且通过增加重新连接概率可以提高</a:t>
            </a:r>
            <a:r>
              <a:rPr lang="en-US" altLang="zh-CN" dirty="0">
                <a:latin typeface="微软雅黑" panose="020B0503020204020204" pitchFamily="34" charset="-122"/>
                <a:ea typeface="微软雅黑" panose="020B0503020204020204" pitchFamily="34" charset="-122"/>
              </a:rPr>
              <a:t>WS</a:t>
            </a:r>
            <a:r>
              <a:rPr lang="zh-CN" altLang="en-US" dirty="0">
                <a:latin typeface="微软雅黑" panose="020B0503020204020204" pitchFamily="34" charset="-122"/>
                <a:ea typeface="微软雅黑" panose="020B0503020204020204" pitchFamily="34" charset="-122"/>
              </a:rPr>
              <a:t>网络的鲁棒性。</a:t>
            </a:r>
            <a:r>
              <a:rPr lang="en-US" altLang="zh-CN" dirty="0">
                <a:latin typeface="微软雅黑" panose="020B0503020204020204" pitchFamily="34" charset="-122"/>
                <a:ea typeface="微软雅黑" panose="020B0503020204020204" pitchFamily="34" charset="-122"/>
              </a:rPr>
              <a:t>3.</a:t>
            </a:r>
            <a:r>
              <a:rPr lang="en-US" altLang="zh-CN" b="1" dirty="0">
                <a:latin typeface="微软雅黑" panose="020B0503020204020204" pitchFamily="34" charset="-122"/>
                <a:ea typeface="微软雅黑" panose="020B0503020204020204" pitchFamily="34" charset="-122"/>
              </a:rPr>
              <a:t>BA</a:t>
            </a:r>
            <a:r>
              <a:rPr lang="zh-CN" altLang="en-US" b="1" dirty="0">
                <a:latin typeface="微软雅黑" panose="020B0503020204020204" pitchFamily="34" charset="-122"/>
                <a:ea typeface="微软雅黑" panose="020B0503020204020204" pitchFamily="34" charset="-122"/>
              </a:rPr>
              <a:t>网络</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BA</a:t>
            </a:r>
            <a:r>
              <a:rPr lang="zh-CN" altLang="en-US" dirty="0">
                <a:latin typeface="微软雅黑" panose="020B0503020204020204" pitchFamily="34" charset="-122"/>
                <a:ea typeface="微软雅黑" panose="020B0503020204020204" pitchFamily="34" charset="-122"/>
              </a:rPr>
              <a:t>网络中，关键节点的失效可能导致整个网络瘫痪，而任何边的失效都不会影响网络的正常运行</a:t>
            </a:r>
            <a:endParaRPr lang="en-US" altLang="zh-CN"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BC7D23BF-9C95-0EC9-675C-BF0C3ADC3E42}"/>
              </a:ext>
            </a:extLst>
          </p:cNvPr>
          <p:cNvSpPr txBox="1"/>
          <p:nvPr/>
        </p:nvSpPr>
        <p:spPr>
          <a:xfrm>
            <a:off x="331118" y="2028957"/>
            <a:ext cx="8463258"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概述</a:t>
            </a:r>
            <a:r>
              <a:rPr lang="zh-CN" altLang="en-US" dirty="0">
                <a:latin typeface="微软雅黑" panose="020B0503020204020204" pitchFamily="34" charset="-122"/>
                <a:ea typeface="微软雅黑" panose="020B0503020204020204" pitchFamily="34" charset="-122"/>
              </a:rPr>
              <a:t>：</a:t>
            </a:r>
            <a:r>
              <a:rPr kumimoji="0" lang="zh-CN" altLang="en-US" sz="1800" b="0" i="0" u="none" strike="noStrike" cap="none" normalizeH="0" baseline="0" dirty="0">
                <a:ln>
                  <a:noFill/>
                </a:ln>
                <a:solidFill>
                  <a:srgbClr val="333333"/>
                </a:solidFill>
                <a:effectLst/>
                <a:latin typeface="Arial" panose="020B0604020202020204" pitchFamily="34" charset="0"/>
                <a:ea typeface="Open Sans" panose="020F0502020204030204" pitchFamily="34" charset="0"/>
              </a:rPr>
              <a:t>该研究提出了一种基于多子网的复合网络级联失效模型，研究了网络内关系和耦合关系对不同影响因素下复合网络鲁棒性的影响，发现增强耦合关系强度可以显著提高网络鲁棒性。</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结论</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子网内部关系强度对网络鲁棒性的影响取决于网络拓扑结构和子网</a:t>
            </a:r>
            <a:r>
              <a:rPr kumimoji="0" lang="zh-CN" altLang="en-US" sz="1800" b="0"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耦合关系</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kumimoji="0" lang="zh-CN" altLang="zh-CN" sz="1800" b="0"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 </a:t>
            </a:r>
            <a:r>
              <a:rPr kumimoji="0" lang="zh-CN" altLang="en-US" sz="1800" b="0"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耦合关系强度对网络鲁棒性有积极影响 ，增强耦合关系可以提高网络的抗级联失效能力。</a:t>
            </a:r>
            <a:r>
              <a:rPr kumimoji="0" lang="en-US" altLang="zh-CN" sz="1800" b="0"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3.</a:t>
            </a:r>
            <a:r>
              <a:rPr kumimoji="0" lang="zh-CN" altLang="en-US" sz="1800" b="0" i="0" u="none" strike="noStrike" cap="none" normalizeH="0" baseline="0" dirty="0">
                <a:ln>
                  <a:noFill/>
                </a:ln>
                <a:solidFill>
                  <a:srgbClr val="333333"/>
                </a:solidFill>
                <a:effectLst/>
                <a:latin typeface="Arial" panose="020B0604020202020204" pitchFamily="34" charset="0"/>
                <a:ea typeface="Open Sans" panose="020B0606030504020204" pitchFamily="34" charset="0"/>
              </a:rPr>
              <a:t>无论子网平均度如何，增加耦合关系强度都能增强网络鲁棒性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B5FEB15C-3B90-C839-C7BE-B66672B87F44}"/>
              </a:ext>
            </a:extLst>
          </p:cNvPr>
          <p:cNvPicPr>
            <a:picLocks noChangeAspect="1"/>
          </p:cNvPicPr>
          <p:nvPr/>
        </p:nvPicPr>
        <p:blipFill>
          <a:blip r:embed="rId3"/>
          <a:stretch>
            <a:fillRect/>
          </a:stretch>
        </p:blipFill>
        <p:spPr>
          <a:xfrm>
            <a:off x="9061557" y="2012570"/>
            <a:ext cx="2350032" cy="1754326"/>
          </a:xfrm>
          <a:prstGeom prst="rect">
            <a:avLst/>
          </a:prstGeom>
        </p:spPr>
      </p:pic>
      <p:pic>
        <p:nvPicPr>
          <p:cNvPr id="7" name="图片 6">
            <a:extLst>
              <a:ext uri="{FF2B5EF4-FFF2-40B4-BE49-F238E27FC236}">
                <a16:creationId xmlns:a16="http://schemas.microsoft.com/office/drawing/2014/main" id="{A4635920-6F0D-E1E4-FB46-18624C89D189}"/>
              </a:ext>
            </a:extLst>
          </p:cNvPr>
          <p:cNvPicPr>
            <a:picLocks noChangeAspect="1"/>
          </p:cNvPicPr>
          <p:nvPr/>
        </p:nvPicPr>
        <p:blipFill>
          <a:blip r:embed="rId4"/>
          <a:stretch>
            <a:fillRect/>
          </a:stretch>
        </p:blipFill>
        <p:spPr>
          <a:xfrm>
            <a:off x="9204232" y="4759980"/>
            <a:ext cx="2064682" cy="1580982"/>
          </a:xfrm>
          <a:prstGeom prst="rect">
            <a:avLst/>
          </a:prstGeom>
        </p:spPr>
      </p:pic>
    </p:spTree>
    <p:extLst>
      <p:ext uri="{BB962C8B-B14F-4D97-AF65-F5344CB8AC3E}">
        <p14:creationId xmlns:p14="http://schemas.microsoft.com/office/powerpoint/2010/main" val="113028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32D2E-733C-AC0F-0716-87850D312472}"/>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F36A4900-DDF8-4FEB-0B1A-18C84BDE4976}"/>
              </a:ext>
            </a:extLst>
          </p:cNvPr>
          <p:cNvSpPr/>
          <p:nvPr/>
        </p:nvSpPr>
        <p:spPr>
          <a:xfrm>
            <a:off x="446235" y="237056"/>
            <a:ext cx="7126139" cy="646331"/>
          </a:xfrm>
          <a:prstGeom prst="rect">
            <a:avLst/>
          </a:prstGeom>
        </p:spPr>
        <p:txBody>
          <a:bodyPr wrap="square">
            <a:spAutoFit/>
          </a:bodyPr>
          <a:lstStyle/>
          <a:p>
            <a:pPr marL="87313" lvl="0" eaLnBrk="1" hangingPunct="1"/>
            <a:r>
              <a:rPr lang="zh-CN" altLang="en-US" sz="3600" b="1" dirty="0">
                <a:solidFill>
                  <a:srgbClr val="44546A"/>
                </a:solidFill>
                <a:latin typeface="Arial" panose="020B0604020202020204" pitchFamily="34" charset="0"/>
                <a:ea typeface="微软雅黑" panose="020B0503020204020204" pitchFamily="34" charset="-122"/>
                <a:cs typeface="Arial" panose="020B0604020202020204" pitchFamily="34" charset="0"/>
              </a:rPr>
              <a:t>常见的拓扑结构</a:t>
            </a:r>
          </a:p>
        </p:txBody>
      </p:sp>
      <p:sp>
        <p:nvSpPr>
          <p:cNvPr id="15" name="Rectangle 2">
            <a:extLst>
              <a:ext uri="{FF2B5EF4-FFF2-40B4-BE49-F238E27FC236}">
                <a16:creationId xmlns:a16="http://schemas.microsoft.com/office/drawing/2014/main" id="{E396113F-0A36-4962-B238-2C33846B1D60}"/>
              </a:ext>
            </a:extLst>
          </p:cNvPr>
          <p:cNvSpPr/>
          <p:nvPr/>
        </p:nvSpPr>
        <p:spPr>
          <a:xfrm>
            <a:off x="0" y="1204413"/>
            <a:ext cx="12192000" cy="1085274"/>
          </a:xfrm>
          <a:prstGeom prst="rect">
            <a:avLst/>
          </a:prstGeom>
          <a:solidFill>
            <a:schemeClr val="bg1">
              <a:lumMod val="95000"/>
            </a:schemeClr>
          </a:solidFill>
          <a:ln w="6350">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457178" algn="just"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级联传播</a:t>
            </a:r>
            <a:r>
              <a:rPr kumimoji="0" lang="zh-CN" altLang="en-US" sz="200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的研究过程中，存在一些常见的网络结构供研究。最常见的理论模型包括：无标度网络模型（</a:t>
            </a:r>
            <a:r>
              <a:rPr kumimoji="0" lang="en-US" altLang="zh-CN" sz="2000" i="0" u="none" strike="noStrike" kern="1200" cap="none" spc="0" normalizeH="0" baseline="0" noProof="0" dirty="0" err="1">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scalefree</a:t>
            </a:r>
            <a:r>
              <a:rPr kumimoji="0" lang="zh-CN" altLang="en-US" sz="200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）、随机网络模型（</a:t>
            </a:r>
            <a:r>
              <a:rPr kumimoji="0" lang="en-US" altLang="zh-CN" sz="200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random</a:t>
            </a:r>
            <a:r>
              <a:rPr kumimoji="0" lang="zh-CN" altLang="en-US" sz="200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）、小世界网络模型（</a:t>
            </a:r>
            <a:r>
              <a:rPr kumimoji="0" lang="en-US" altLang="zh-CN" sz="200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small-world</a:t>
            </a:r>
            <a:r>
              <a:rPr kumimoji="0" lang="zh-CN" altLang="en-US" sz="200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rPr>
              <a:t>）</a:t>
            </a:r>
          </a:p>
        </p:txBody>
      </p:sp>
      <p:sp>
        <p:nvSpPr>
          <p:cNvPr id="4" name="文本框 3">
            <a:extLst>
              <a:ext uri="{FF2B5EF4-FFF2-40B4-BE49-F238E27FC236}">
                <a16:creationId xmlns:a16="http://schemas.microsoft.com/office/drawing/2014/main" id="{AB5F63D0-3887-4E00-94E8-11E7957D251A}"/>
              </a:ext>
            </a:extLst>
          </p:cNvPr>
          <p:cNvSpPr txBox="1"/>
          <p:nvPr/>
        </p:nvSpPr>
        <p:spPr>
          <a:xfrm>
            <a:off x="5158220" y="2368145"/>
            <a:ext cx="1875559"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实际网络结构</a:t>
            </a:r>
          </a:p>
        </p:txBody>
      </p:sp>
      <p:pic>
        <p:nvPicPr>
          <p:cNvPr id="1026" name="Picture 2">
            <a:extLst>
              <a:ext uri="{FF2B5EF4-FFF2-40B4-BE49-F238E27FC236}">
                <a16:creationId xmlns:a16="http://schemas.microsoft.com/office/drawing/2014/main" id="{EEF3C943-E2ED-47A7-9127-29D0C1E64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24" y="3288722"/>
            <a:ext cx="3779487" cy="2780434"/>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1F926C80-2427-4988-B1B8-B19353BAAD1E}"/>
              </a:ext>
            </a:extLst>
          </p:cNvPr>
          <p:cNvSpPr txBox="1"/>
          <p:nvPr/>
        </p:nvSpPr>
        <p:spPr>
          <a:xfrm>
            <a:off x="552224" y="6167283"/>
            <a:ext cx="3961534" cy="646331"/>
          </a:xfrm>
          <a:prstGeom prst="rect">
            <a:avLst/>
          </a:prstGeom>
          <a:noFill/>
        </p:spPr>
        <p:txBody>
          <a:bodyPr wrap="square">
            <a:spAutoFit/>
          </a:bodyPr>
          <a:lstStyle/>
          <a:p>
            <a:r>
              <a:rPr lang="zh-CN" altLang="en-US" dirty="0"/>
              <a:t>该数据集于 </a:t>
            </a:r>
            <a:r>
              <a:rPr lang="en-US" altLang="zh-CN" dirty="0"/>
              <a:t>1978 </a:t>
            </a:r>
            <a:r>
              <a:rPr lang="zh-CN" altLang="en-US" dirty="0"/>
              <a:t>年收集，包含三个从事社交网络分析的研究人员网络。</a:t>
            </a:r>
          </a:p>
        </p:txBody>
      </p:sp>
      <p:sp>
        <p:nvSpPr>
          <p:cNvPr id="27" name="文本框 26">
            <a:extLst>
              <a:ext uri="{FF2B5EF4-FFF2-40B4-BE49-F238E27FC236}">
                <a16:creationId xmlns:a16="http://schemas.microsoft.com/office/drawing/2014/main" id="{350DB453-E722-46E9-8BD1-76EB64AFD920}"/>
              </a:ext>
            </a:extLst>
          </p:cNvPr>
          <p:cNvSpPr txBox="1"/>
          <p:nvPr/>
        </p:nvSpPr>
        <p:spPr>
          <a:xfrm>
            <a:off x="937779" y="2882495"/>
            <a:ext cx="2506808" cy="369332"/>
          </a:xfrm>
          <a:prstGeom prst="rect">
            <a:avLst/>
          </a:prstGeom>
          <a:noFill/>
        </p:spPr>
        <p:txBody>
          <a:bodyPr wrap="square">
            <a:spAutoFit/>
          </a:bodyPr>
          <a:lstStyle/>
          <a:p>
            <a:r>
              <a:rPr lang="en-US" altLang="zh-CN" b="0" i="0" dirty="0">
                <a:effectLst/>
                <a:latin typeface="ElsevierGulliver"/>
              </a:rPr>
              <a:t>Freeman’s EIES networks</a:t>
            </a:r>
            <a:endParaRPr lang="zh-CN" altLang="en-US" dirty="0"/>
          </a:p>
        </p:txBody>
      </p:sp>
      <p:pic>
        <p:nvPicPr>
          <p:cNvPr id="10" name="图片 9">
            <a:extLst>
              <a:ext uri="{FF2B5EF4-FFF2-40B4-BE49-F238E27FC236}">
                <a16:creationId xmlns:a16="http://schemas.microsoft.com/office/drawing/2014/main" id="{3921002C-6543-42F4-B3D7-3C27389A1DED}"/>
              </a:ext>
            </a:extLst>
          </p:cNvPr>
          <p:cNvPicPr>
            <a:picLocks noChangeAspect="1"/>
          </p:cNvPicPr>
          <p:nvPr/>
        </p:nvPicPr>
        <p:blipFill>
          <a:blip r:embed="rId4"/>
          <a:stretch>
            <a:fillRect/>
          </a:stretch>
        </p:blipFill>
        <p:spPr>
          <a:xfrm>
            <a:off x="4757303" y="3115605"/>
            <a:ext cx="2925907" cy="2873967"/>
          </a:xfrm>
          <a:prstGeom prst="rect">
            <a:avLst/>
          </a:prstGeom>
        </p:spPr>
      </p:pic>
      <p:sp>
        <p:nvSpPr>
          <p:cNvPr id="30" name="文本框 29">
            <a:extLst>
              <a:ext uri="{FF2B5EF4-FFF2-40B4-BE49-F238E27FC236}">
                <a16:creationId xmlns:a16="http://schemas.microsoft.com/office/drawing/2014/main" id="{0183467A-FC6E-4F03-9DDF-D265A6E12B7D}"/>
              </a:ext>
            </a:extLst>
          </p:cNvPr>
          <p:cNvSpPr txBox="1"/>
          <p:nvPr/>
        </p:nvSpPr>
        <p:spPr>
          <a:xfrm>
            <a:off x="4513758" y="6121116"/>
            <a:ext cx="3779487" cy="369332"/>
          </a:xfrm>
          <a:prstGeom prst="rect">
            <a:avLst/>
          </a:prstGeom>
          <a:noFill/>
        </p:spPr>
        <p:txBody>
          <a:bodyPr wrap="square">
            <a:spAutoFit/>
          </a:bodyPr>
          <a:lstStyle/>
          <a:p>
            <a:r>
              <a:rPr lang="en-US" altLang="zh-CN" dirty="0" err="1"/>
              <a:t>facebook</a:t>
            </a:r>
            <a:r>
              <a:rPr lang="zh-CN" altLang="en-US" dirty="0"/>
              <a:t>网络是无向的，没有权重</a:t>
            </a:r>
          </a:p>
        </p:txBody>
      </p:sp>
      <p:sp>
        <p:nvSpPr>
          <p:cNvPr id="31" name="文本框 30">
            <a:extLst>
              <a:ext uri="{FF2B5EF4-FFF2-40B4-BE49-F238E27FC236}">
                <a16:creationId xmlns:a16="http://schemas.microsoft.com/office/drawing/2014/main" id="{903A8099-C5E6-4389-81F3-2AC1A86B66C1}"/>
              </a:ext>
            </a:extLst>
          </p:cNvPr>
          <p:cNvSpPr txBox="1"/>
          <p:nvPr/>
        </p:nvSpPr>
        <p:spPr>
          <a:xfrm>
            <a:off x="4956045" y="2891477"/>
            <a:ext cx="2579543" cy="369332"/>
          </a:xfrm>
          <a:prstGeom prst="rect">
            <a:avLst/>
          </a:prstGeom>
          <a:noFill/>
        </p:spPr>
        <p:txBody>
          <a:bodyPr wrap="square">
            <a:spAutoFit/>
          </a:bodyPr>
          <a:lstStyle/>
          <a:p>
            <a:r>
              <a:rPr lang="en-US" altLang="zh-CN" dirty="0"/>
              <a:t>Social circles: Facebook</a:t>
            </a:r>
            <a:endParaRPr lang="zh-CN" altLang="en-US" dirty="0"/>
          </a:p>
        </p:txBody>
      </p:sp>
      <p:pic>
        <p:nvPicPr>
          <p:cNvPr id="5" name="图片 4">
            <a:extLst>
              <a:ext uri="{FF2B5EF4-FFF2-40B4-BE49-F238E27FC236}">
                <a16:creationId xmlns:a16="http://schemas.microsoft.com/office/drawing/2014/main" id="{D30B4E32-09BF-803E-41B6-24DEEB7D0C0E}"/>
              </a:ext>
            </a:extLst>
          </p:cNvPr>
          <p:cNvPicPr>
            <a:picLocks noChangeAspect="1"/>
          </p:cNvPicPr>
          <p:nvPr/>
        </p:nvPicPr>
        <p:blipFill>
          <a:blip r:embed="rId5"/>
          <a:stretch>
            <a:fillRect/>
          </a:stretch>
        </p:blipFill>
        <p:spPr>
          <a:xfrm>
            <a:off x="8108802" y="3699778"/>
            <a:ext cx="4031462" cy="1705619"/>
          </a:xfrm>
          <a:prstGeom prst="rect">
            <a:avLst/>
          </a:prstGeom>
        </p:spPr>
      </p:pic>
      <p:sp>
        <p:nvSpPr>
          <p:cNvPr id="7" name="文本框 6">
            <a:extLst>
              <a:ext uri="{FF2B5EF4-FFF2-40B4-BE49-F238E27FC236}">
                <a16:creationId xmlns:a16="http://schemas.microsoft.com/office/drawing/2014/main" id="{2D60D027-ECF7-E448-711B-AE57E62A98BE}"/>
              </a:ext>
            </a:extLst>
          </p:cNvPr>
          <p:cNvSpPr txBox="1"/>
          <p:nvPr/>
        </p:nvSpPr>
        <p:spPr>
          <a:xfrm>
            <a:off x="7960715" y="2930939"/>
            <a:ext cx="4327635" cy="369332"/>
          </a:xfrm>
          <a:prstGeom prst="rect">
            <a:avLst/>
          </a:prstGeom>
          <a:noFill/>
        </p:spPr>
        <p:txBody>
          <a:bodyPr wrap="square">
            <a:spAutoFit/>
          </a:bodyPr>
          <a:lstStyle/>
          <a:p>
            <a:r>
              <a:rPr lang="zh-CN" altLang="en-US" dirty="0"/>
              <a:t>https://networkrepository.com/index.php</a:t>
            </a:r>
          </a:p>
        </p:txBody>
      </p:sp>
      <p:sp>
        <p:nvSpPr>
          <p:cNvPr id="8" name="文本框 7">
            <a:extLst>
              <a:ext uri="{FF2B5EF4-FFF2-40B4-BE49-F238E27FC236}">
                <a16:creationId xmlns:a16="http://schemas.microsoft.com/office/drawing/2014/main" id="{1C4E872F-6205-2A91-8B1B-B62E4A8B02D3}"/>
              </a:ext>
            </a:extLst>
          </p:cNvPr>
          <p:cNvSpPr txBox="1"/>
          <p:nvPr/>
        </p:nvSpPr>
        <p:spPr>
          <a:xfrm>
            <a:off x="8508863" y="6089160"/>
            <a:ext cx="3779487" cy="369332"/>
          </a:xfrm>
          <a:prstGeom prst="rect">
            <a:avLst/>
          </a:prstGeom>
          <a:noFill/>
        </p:spPr>
        <p:txBody>
          <a:bodyPr wrap="square">
            <a:spAutoFit/>
          </a:bodyPr>
          <a:lstStyle/>
          <a:p>
            <a:r>
              <a:rPr lang="zh-CN" altLang="en-US" dirty="0"/>
              <a:t>包含多种网络，有可视化的功能</a:t>
            </a:r>
          </a:p>
        </p:txBody>
      </p:sp>
    </p:spTree>
    <p:extLst>
      <p:ext uri="{BB962C8B-B14F-4D97-AF65-F5344CB8AC3E}">
        <p14:creationId xmlns:p14="http://schemas.microsoft.com/office/powerpoint/2010/main" val="144804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square">
        <a:spAutoFit/>
      </a:bodyPr>
      <a:lstStyle>
        <a:defPPr marL="430213" indent="-342900" algn="l" eaLnBrk="1" hangingPunct="1">
          <a:lnSpc>
            <a:spcPct val="150000"/>
          </a:lnSpc>
          <a:buFont typeface="Wingdings" panose="05000000000000000000" pitchFamily="2" charset="2"/>
          <a:buChar char="l"/>
          <a:defRPr sz="2400" b="1" dirty="0">
            <a:solidFill>
              <a:srgbClr val="44546A"/>
            </a:solidFill>
            <a:latin typeface="Arial" panose="020B0604020202020204" pitchFamily="34" charset="0"/>
            <a:ea typeface="微软雅黑" panose="020B0503020204020204" pitchFamily="34" charset="-122"/>
            <a:cs typeface="Arial" panose="020B0604020202020204" pitchFamily="34" charset="0"/>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292259</TotalTime>
  <Words>2085</Words>
  <Application>Microsoft Office PowerPoint</Application>
  <PresentationFormat>宽屏</PresentationFormat>
  <Paragraphs>153</Paragraphs>
  <Slides>11</Slides>
  <Notes>11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11</vt:i4>
      </vt:variant>
    </vt:vector>
  </HeadingPairs>
  <TitlesOfParts>
    <vt:vector size="20" baseType="lpstr">
      <vt:lpstr>Times New Roman</vt:lpstr>
      <vt:lpstr>微软雅黑</vt:lpstr>
      <vt:lpstr>等线</vt:lpstr>
      <vt:lpstr>Calibri</vt:lpstr>
      <vt:lpstr>Wingdings</vt:lpstr>
      <vt:lpstr>ElsevierGulliver</vt:lpstr>
      <vt:lpstr>Arial</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Password</dc:creator>
  <cp:lastModifiedBy>根文 陈</cp:lastModifiedBy>
  <cp:revision>2128</cp:revision>
  <cp:lastPrinted>2019-06-20T08:57:09Z</cp:lastPrinted>
  <dcterms:created xsi:type="dcterms:W3CDTF">2017-09-08T11:52:51Z</dcterms:created>
  <dcterms:modified xsi:type="dcterms:W3CDTF">2024-11-02T01:26:06Z</dcterms:modified>
</cp:coreProperties>
</file>